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2"/>
  </p:notesMasterIdLst>
  <p:sldIdLst>
    <p:sldId id="264" r:id="rId2"/>
    <p:sldId id="258" r:id="rId3"/>
    <p:sldId id="265" r:id="rId4"/>
    <p:sldId id="267" r:id="rId5"/>
    <p:sldId id="291" r:id="rId6"/>
    <p:sldId id="292" r:id="rId7"/>
    <p:sldId id="268" r:id="rId8"/>
    <p:sldId id="269" r:id="rId9"/>
    <p:sldId id="270" r:id="rId10"/>
    <p:sldId id="271" r:id="rId11"/>
    <p:sldId id="26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CC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155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7A8602E-9E3D-4437-AC15-774A5C15B7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B44356-15F4-45F0-80F7-5BB7F225451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617CDCC-4FCC-444A-AE96-0E05DAC99E39}" type="datetimeFigureOut">
              <a:rPr lang="en-US"/>
              <a:t>7/23/2026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82648D7-678E-4834-9E3E-1F9B1CB8509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5C49D51-9ADC-4698-8CCC-EFAD8A97E1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Klicken Sie hier, um die Master-Textformate zu bearbeiten</a:t>
            </a:r>
          </a:p>
          <a:p>
            <a:pPr lvl="1"/>
            <a:r>
              <a:rPr lang="en-US" noProof="0"/>
              <a:t>Zweite Ebene</a:t>
            </a:r>
          </a:p>
          <a:p>
            <a:pPr lvl="2"/>
            <a:r>
              <a:rPr lang="en-US" noProof="0"/>
              <a:t>Dritte Ebene</a:t>
            </a:r>
          </a:p>
          <a:p>
            <a:pPr lvl="3"/>
            <a:r>
              <a:rPr lang="en-US" noProof="0"/>
              <a:t>Vierte Ebene</a:t>
            </a:r>
          </a:p>
          <a:p>
            <a:pPr lvl="4"/>
            <a:r>
              <a:rPr lang="en-US" noProof="0"/>
              <a:t>Fünfte Ebene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AC7A1E-29B5-4FDB-9CA6-9774F4AC4B3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724133-68B6-494A-81C8-92CB07ED9B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9F26A6F-D33A-41A8-8A7C-92B3ED7DEF73}" type="slidenum">
              <a:rPr lang="en-US" altLang="en-US"/>
              <a:t>‹Nr.›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>
            <a:extLst>
              <a:ext uri="{FF2B5EF4-FFF2-40B4-BE49-F238E27FC236}">
                <a16:creationId xmlns:a16="http://schemas.microsoft.com/office/drawing/2014/main" id="{5C540AA7-DFD4-42C3-BC81-9C067CFAC0AB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93E93918-EC67-40C2-A15E-1568082DBF54}"/>
              </a:ext>
            </a:extLst>
          </p:cNvPr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>
              <a:extLst>
                <a:ext uri="{FF2B5EF4-FFF2-40B4-BE49-F238E27FC236}">
                  <a16:creationId xmlns:a16="http://schemas.microsoft.com/office/drawing/2014/main" id="{631CCD2A-0381-43E2-B656-5BEB09C0DA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" name="Oval 10">
              <a:extLst>
                <a:ext uri="{FF2B5EF4-FFF2-40B4-BE49-F238E27FC236}">
                  <a16:creationId xmlns:a16="http://schemas.microsoft.com/office/drawing/2014/main" id="{AB69210F-E377-4FDB-9E98-FF5DE805D6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" name="Oval 11">
              <a:extLst>
                <a:ext uri="{FF2B5EF4-FFF2-40B4-BE49-F238E27FC236}">
                  <a16:creationId xmlns:a16="http://schemas.microsoft.com/office/drawing/2014/main" id="{2D17601A-68AD-4A7C-8D05-9E798356C5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" name="Oval 12">
              <a:extLst>
                <a:ext uri="{FF2B5EF4-FFF2-40B4-BE49-F238E27FC236}">
                  <a16:creationId xmlns:a16="http://schemas.microsoft.com/office/drawing/2014/main" id="{DDC02360-393E-4C81-A0EA-665E576547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" name="Oval 13">
              <a:extLst>
                <a:ext uri="{FF2B5EF4-FFF2-40B4-BE49-F238E27FC236}">
                  <a16:creationId xmlns:a16="http://schemas.microsoft.com/office/drawing/2014/main" id="{EF313AEE-B83E-47EF-8DD0-98DB8ACD27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" name="Oval 14">
              <a:extLst>
                <a:ext uri="{FF2B5EF4-FFF2-40B4-BE49-F238E27FC236}">
                  <a16:creationId xmlns:a16="http://schemas.microsoft.com/office/drawing/2014/main" id="{5CAA9CFD-2FEC-47E8-AE69-099A443B97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" name="Oval 15">
              <a:extLst>
                <a:ext uri="{FF2B5EF4-FFF2-40B4-BE49-F238E27FC236}">
                  <a16:creationId xmlns:a16="http://schemas.microsoft.com/office/drawing/2014/main" id="{81B45E61-4C79-4BE0-9E8E-04E647DA3A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" name="Oval 16">
              <a:extLst>
                <a:ext uri="{FF2B5EF4-FFF2-40B4-BE49-F238E27FC236}">
                  <a16:creationId xmlns:a16="http://schemas.microsoft.com/office/drawing/2014/main" id="{998FAE01-EEED-4B6D-9C9B-C34D46D7F5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" name="Oval 17">
              <a:extLst>
                <a:ext uri="{FF2B5EF4-FFF2-40B4-BE49-F238E27FC236}">
                  <a16:creationId xmlns:a16="http://schemas.microsoft.com/office/drawing/2014/main" id="{205BC740-6BE6-4DCC-B712-077B3DB1D7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" name="Oval 18">
              <a:extLst>
                <a:ext uri="{FF2B5EF4-FFF2-40B4-BE49-F238E27FC236}">
                  <a16:creationId xmlns:a16="http://schemas.microsoft.com/office/drawing/2014/main" id="{B21CBC37-1951-4DEB-9CF6-8DAA260CC2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" name="Oval 19">
              <a:extLst>
                <a:ext uri="{FF2B5EF4-FFF2-40B4-BE49-F238E27FC236}">
                  <a16:creationId xmlns:a16="http://schemas.microsoft.com/office/drawing/2014/main" id="{0A20F968-981B-4F1A-8814-D477862165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" name="Oval 20">
              <a:extLst>
                <a:ext uri="{FF2B5EF4-FFF2-40B4-BE49-F238E27FC236}">
                  <a16:creationId xmlns:a16="http://schemas.microsoft.com/office/drawing/2014/main" id="{2F26EEDF-ACAE-4576-B9D0-69D2ACD880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" name="Oval 21">
              <a:extLst>
                <a:ext uri="{FF2B5EF4-FFF2-40B4-BE49-F238E27FC236}">
                  <a16:creationId xmlns:a16="http://schemas.microsoft.com/office/drawing/2014/main" id="{5C12733E-D155-46B3-872B-E9165CBF7B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" name="Oval 22">
              <a:extLst>
                <a:ext uri="{FF2B5EF4-FFF2-40B4-BE49-F238E27FC236}">
                  <a16:creationId xmlns:a16="http://schemas.microsoft.com/office/drawing/2014/main" id="{5E59DECE-F2E4-4C8E-881F-A763EBB8E9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" name="Oval 23">
              <a:extLst>
                <a:ext uri="{FF2B5EF4-FFF2-40B4-BE49-F238E27FC236}">
                  <a16:creationId xmlns:a16="http://schemas.microsoft.com/office/drawing/2014/main" id="{44201C6A-3F75-40F4-A374-B9E6D2E497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" name="Oval 24">
              <a:extLst>
                <a:ext uri="{FF2B5EF4-FFF2-40B4-BE49-F238E27FC236}">
                  <a16:creationId xmlns:a16="http://schemas.microsoft.com/office/drawing/2014/main" id="{5C0AC7FC-334C-4D76-B8C1-371E4B03E4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" name="Oval 25">
              <a:extLst>
                <a:ext uri="{FF2B5EF4-FFF2-40B4-BE49-F238E27FC236}">
                  <a16:creationId xmlns:a16="http://schemas.microsoft.com/office/drawing/2014/main" id="{64FB8506-4609-4B4D-B22A-73FD258E4E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" name="Oval 26">
              <a:extLst>
                <a:ext uri="{FF2B5EF4-FFF2-40B4-BE49-F238E27FC236}">
                  <a16:creationId xmlns:a16="http://schemas.microsoft.com/office/drawing/2014/main" id="{52B08146-3054-417C-8DB7-5872D7ECBF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" name="Oval 27">
              <a:extLst>
                <a:ext uri="{FF2B5EF4-FFF2-40B4-BE49-F238E27FC236}">
                  <a16:creationId xmlns:a16="http://schemas.microsoft.com/office/drawing/2014/main" id="{9C57A148-8393-49EA-9993-AEE6A72C26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5" name="Oval 28">
              <a:extLst>
                <a:ext uri="{FF2B5EF4-FFF2-40B4-BE49-F238E27FC236}">
                  <a16:creationId xmlns:a16="http://schemas.microsoft.com/office/drawing/2014/main" id="{38286846-46A1-4A61-A3AA-41B412AA7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" name="Oval 29">
              <a:extLst>
                <a:ext uri="{FF2B5EF4-FFF2-40B4-BE49-F238E27FC236}">
                  <a16:creationId xmlns:a16="http://schemas.microsoft.com/office/drawing/2014/main" id="{B9CF44C6-5AF9-4185-A2B6-5B349B178C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" name="Oval 30">
              <a:extLst>
                <a:ext uri="{FF2B5EF4-FFF2-40B4-BE49-F238E27FC236}">
                  <a16:creationId xmlns:a16="http://schemas.microsoft.com/office/drawing/2014/main" id="{5F76D60F-C18D-41FE-87B5-395609DFB7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8" name="Oval 31">
              <a:extLst>
                <a:ext uri="{FF2B5EF4-FFF2-40B4-BE49-F238E27FC236}">
                  <a16:creationId xmlns:a16="http://schemas.microsoft.com/office/drawing/2014/main" id="{4D241CE0-7C5C-4E8F-9E8E-1F424936F3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" name="Oval 32">
              <a:extLst>
                <a:ext uri="{FF2B5EF4-FFF2-40B4-BE49-F238E27FC236}">
                  <a16:creationId xmlns:a16="http://schemas.microsoft.com/office/drawing/2014/main" id="{C6DD7FD5-9A2B-4E50-9AF3-C2C8334F3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" name="Oval 33">
              <a:extLst>
                <a:ext uri="{FF2B5EF4-FFF2-40B4-BE49-F238E27FC236}">
                  <a16:creationId xmlns:a16="http://schemas.microsoft.com/office/drawing/2014/main" id="{854505A6-87E8-4853-A863-F8C43B8164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1" name="Oval 34">
              <a:extLst>
                <a:ext uri="{FF2B5EF4-FFF2-40B4-BE49-F238E27FC236}">
                  <a16:creationId xmlns:a16="http://schemas.microsoft.com/office/drawing/2014/main" id="{7FDF5FD3-7917-4CE2-AE1D-C39C073999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2" name="Oval 35">
              <a:extLst>
                <a:ext uri="{FF2B5EF4-FFF2-40B4-BE49-F238E27FC236}">
                  <a16:creationId xmlns:a16="http://schemas.microsoft.com/office/drawing/2014/main" id="{721E6C9E-673D-416E-89AD-135C3D17E9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3" name="Oval 36">
              <a:extLst>
                <a:ext uri="{FF2B5EF4-FFF2-40B4-BE49-F238E27FC236}">
                  <a16:creationId xmlns:a16="http://schemas.microsoft.com/office/drawing/2014/main" id="{E69A4D7E-A346-4717-B1D9-2EBBD93AD6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4" name="Oval 37">
              <a:extLst>
                <a:ext uri="{FF2B5EF4-FFF2-40B4-BE49-F238E27FC236}">
                  <a16:creationId xmlns:a16="http://schemas.microsoft.com/office/drawing/2014/main" id="{A2D476B1-98F1-4C4B-A597-2A9CB81A44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5" name="Oval 38">
              <a:extLst>
                <a:ext uri="{FF2B5EF4-FFF2-40B4-BE49-F238E27FC236}">
                  <a16:creationId xmlns:a16="http://schemas.microsoft.com/office/drawing/2014/main" id="{9C90156E-C9C1-46C9-894D-D2E4BAA78F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6" name="Oval 39">
              <a:extLst>
                <a:ext uri="{FF2B5EF4-FFF2-40B4-BE49-F238E27FC236}">
                  <a16:creationId xmlns:a16="http://schemas.microsoft.com/office/drawing/2014/main" id="{0E802273-E502-4A40-875D-B61BAD941B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7" name="Line 40">
            <a:extLst>
              <a:ext uri="{FF2B5EF4-FFF2-40B4-BE49-F238E27FC236}">
                <a16:creationId xmlns:a16="http://schemas.microsoft.com/office/drawing/2014/main" id="{7F4121F7-6E7A-469F-86F4-11A62F66724A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8" name="Rectangle 5">
            <a:extLst>
              <a:ext uri="{FF2B5EF4-FFF2-40B4-BE49-F238E27FC236}">
                <a16:creationId xmlns:a16="http://schemas.microsoft.com/office/drawing/2014/main" id="{07DCE46B-6DAA-451C-B74E-0E746E0164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>
            <a:extLst>
              <a:ext uri="{FF2B5EF4-FFF2-40B4-BE49-F238E27FC236}">
                <a16:creationId xmlns:a16="http://schemas.microsoft.com/office/drawing/2014/main" id="{369D0E2A-200C-43F0-BF67-A463C1A6FD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" name="Rectangle 7">
            <a:extLst>
              <a:ext uri="{FF2B5EF4-FFF2-40B4-BE49-F238E27FC236}">
                <a16:creationId xmlns:a16="http://schemas.microsoft.com/office/drawing/2014/main" id="{67327706-1E01-468B-9B0B-E753E08377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7EF3A2-7E43-4478-A9F0-146D4F844822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6861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24EAA04-ABA6-431B-A61D-E6D4E6E935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FC7F57F-F595-4D39-8712-309700E2EB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E2727230-3553-440A-ABA5-A5B9788D84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408144-05DF-45C9-A43B-0861849CA49C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2195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7304154-39FE-4C67-83ED-437DD54F5B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8A43143-4BA1-46E2-BB01-33B4C792D3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AAC182C-7D9B-4206-B74D-8A1BCF8B6E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259735-5542-43EA-9A84-71FB7CC2FC14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8388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531D359-582D-4375-AD1E-51930C4285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8D8995E-A1DB-4282-9D59-620E563D88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B0C07043-7D44-4CEB-9E0F-A119583D14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3D9225-7C00-42EA-B638-F5A5A87DD996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7826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C8A9452-38FE-4170-A4E6-46B7EB7903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45AA172-378D-4FCF-84D7-5D6EF2A0E4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193D9269-1FE8-4FC1-A97D-F7F1165ACC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F5C7CB-69F0-460D-8D53-D77D7F388655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517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F07D35-DDD1-4EE6-9CC3-5771F21DB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0E52C7-DDC0-4FF5-8432-4FF7A90E42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781D2D65-DAD7-46E9-AD22-2C97C13B96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E6BC21-7A25-49DB-9D2C-078D45247A25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3246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F65B9B9-76E9-4B0C-BCF6-7A1A43F083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FA6C5691-8289-4D1F-A30F-C745D82B68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0FA7ADED-595C-4519-A673-12CFA63363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1A4330-7F45-4869-9D46-587CDF2A93A2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2984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19DDD63-EB4F-4713-BB1F-C979472FDF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D17E40C-14E1-48EC-8153-3EDFE2BEF5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ADC91CFF-9F47-42B5-AD0B-53678DD2AB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6E5667-902A-4669-8179-49F993E99A81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3109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B7BB53A4-D47D-49CA-BB91-2B9C21958E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BE45CF2D-6DE7-4C48-8B61-E59AD5C599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7B6E974A-04D6-4DCD-A9D6-0B12454401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962EE1-0FF3-4405-8034-77C76C5F8D0E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6838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D3681C9-D473-4C3B-9FF8-58893E64AD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7D5212E-C527-4529-A64E-E09F88B6EE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09F4DEC5-01E4-4767-902C-C0213E1858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AE93DF-9AB5-40CB-976F-E344B9D128B8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4663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19563C2-B681-460D-8D58-77E6422F6C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244A25-A94E-4903-BCA6-D12A3A064F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EADFD845-5DA4-4BCA-B1F5-D243110CEE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342491-3693-492F-AD8C-83DDEBA6B0F5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2353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>
            <a:extLst>
              <a:ext uri="{FF2B5EF4-FFF2-40B4-BE49-F238E27FC236}">
                <a16:creationId xmlns:a16="http://schemas.microsoft.com/office/drawing/2014/main" id="{391B8107-A4E6-4531-B4CA-6F07B756F311}"/>
              </a:ext>
            </a:extLst>
          </p:cNvPr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89ECECF-EE97-434F-8F95-707EC566EF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Master-Titelformatvorlage zu bearbeiten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FFF6002-1449-4711-B184-5F1A40642C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Master-Textformate zu bearbeiten</a:t>
            </a:r>
          </a:p>
          <a:p>
            <a:pPr lvl="1"/>
            <a:r>
              <a:rPr lang="en-US" altLang="en-US"/>
              <a:t>Zweite Ebene</a:t>
            </a:r>
          </a:p>
          <a:p>
            <a:pPr lvl="2"/>
            <a:r>
              <a:rPr lang="en-US" altLang="en-US"/>
              <a:t>Dritte Ebene</a:t>
            </a:r>
          </a:p>
          <a:p>
            <a:pPr lvl="3"/>
            <a:r>
              <a:rPr lang="en-US" altLang="en-US"/>
              <a:t>Vierte Ebene</a:t>
            </a:r>
          </a:p>
          <a:p>
            <a:pPr lvl="4"/>
            <a:r>
              <a:rPr lang="en-US" altLang="en-US"/>
              <a:t>Fünfte Ebene</a:t>
            </a:r>
          </a:p>
        </p:txBody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179AD771-B22A-48C7-9AFD-445AF3836E1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C1C987C8-668A-471A-B6B2-C13615535B4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D4ED9379-4713-4A77-92D8-1C747E23006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BC2B8984-B3F7-4DDB-86C1-DD411F74E8DC}" type="slidenum">
              <a:rPr lang="en-US" altLang="en-US"/>
              <a:t>‹Nr.›</a:t>
            </a:fld>
            <a:endParaRPr lang="en-US" altLang="en-US"/>
          </a:p>
        </p:txBody>
      </p:sp>
      <p:grpSp>
        <p:nvGrpSpPr>
          <p:cNvPr id="1032" name="Group 8">
            <a:extLst>
              <a:ext uri="{FF2B5EF4-FFF2-40B4-BE49-F238E27FC236}">
                <a16:creationId xmlns:a16="http://schemas.microsoft.com/office/drawing/2014/main" id="{54AC96D5-D4C6-452E-9029-E47A519CC9F9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>
              <a:extLst>
                <a:ext uri="{FF2B5EF4-FFF2-40B4-BE49-F238E27FC236}">
                  <a16:creationId xmlns:a16="http://schemas.microsoft.com/office/drawing/2014/main" id="{3F862AC7-F974-4EBD-B3A9-92E3498632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4" name="Oval 10">
              <a:extLst>
                <a:ext uri="{FF2B5EF4-FFF2-40B4-BE49-F238E27FC236}">
                  <a16:creationId xmlns:a16="http://schemas.microsoft.com/office/drawing/2014/main" id="{21554D34-0CCE-410F-8916-8A3E128D54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5" name="Oval 11">
              <a:extLst>
                <a:ext uri="{FF2B5EF4-FFF2-40B4-BE49-F238E27FC236}">
                  <a16:creationId xmlns:a16="http://schemas.microsoft.com/office/drawing/2014/main" id="{6128F1B5-3E3E-4343-8FE9-93F8225ABB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6" name="Oval 12">
              <a:extLst>
                <a:ext uri="{FF2B5EF4-FFF2-40B4-BE49-F238E27FC236}">
                  <a16:creationId xmlns:a16="http://schemas.microsoft.com/office/drawing/2014/main" id="{4D070EDF-3554-4647-9B11-0E82F29584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7" name="Oval 13">
              <a:extLst>
                <a:ext uri="{FF2B5EF4-FFF2-40B4-BE49-F238E27FC236}">
                  <a16:creationId xmlns:a16="http://schemas.microsoft.com/office/drawing/2014/main" id="{01339E77-DDC6-484E-AA89-657D200EBB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8" name="Oval 14">
              <a:extLst>
                <a:ext uri="{FF2B5EF4-FFF2-40B4-BE49-F238E27FC236}">
                  <a16:creationId xmlns:a16="http://schemas.microsoft.com/office/drawing/2014/main" id="{742B9B05-11C9-46B3-AFE1-54336DE1C8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9" name="Oval 15">
              <a:extLst>
                <a:ext uri="{FF2B5EF4-FFF2-40B4-BE49-F238E27FC236}">
                  <a16:creationId xmlns:a16="http://schemas.microsoft.com/office/drawing/2014/main" id="{EADC249E-D7B1-4892-B1DE-5C5E23084E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0" name="Oval 16">
              <a:extLst>
                <a:ext uri="{FF2B5EF4-FFF2-40B4-BE49-F238E27FC236}">
                  <a16:creationId xmlns:a16="http://schemas.microsoft.com/office/drawing/2014/main" id="{838D8717-B914-4D84-9EA4-5FDC611BC7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1" name="Oval 17">
              <a:extLst>
                <a:ext uri="{FF2B5EF4-FFF2-40B4-BE49-F238E27FC236}">
                  <a16:creationId xmlns:a16="http://schemas.microsoft.com/office/drawing/2014/main" id="{05FA67FD-E8FA-48E4-B95D-E6FBD47109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2" name="Oval 18">
              <a:extLst>
                <a:ext uri="{FF2B5EF4-FFF2-40B4-BE49-F238E27FC236}">
                  <a16:creationId xmlns:a16="http://schemas.microsoft.com/office/drawing/2014/main" id="{F5B8C4A7-9FE2-4F7B-815E-D550A957B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3" name="Oval 19">
              <a:extLst>
                <a:ext uri="{FF2B5EF4-FFF2-40B4-BE49-F238E27FC236}">
                  <a16:creationId xmlns:a16="http://schemas.microsoft.com/office/drawing/2014/main" id="{82A3CA07-6FB9-4D8C-997C-41F2795EA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4" name="Oval 20">
              <a:extLst>
                <a:ext uri="{FF2B5EF4-FFF2-40B4-BE49-F238E27FC236}">
                  <a16:creationId xmlns:a16="http://schemas.microsoft.com/office/drawing/2014/main" id="{596AB527-5F4E-4561-975E-6712A0FA6A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5" name="Oval 21">
              <a:extLst>
                <a:ext uri="{FF2B5EF4-FFF2-40B4-BE49-F238E27FC236}">
                  <a16:creationId xmlns:a16="http://schemas.microsoft.com/office/drawing/2014/main" id="{64D2262D-50A8-4515-BF8B-574E60F511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6" name="Oval 22">
              <a:extLst>
                <a:ext uri="{FF2B5EF4-FFF2-40B4-BE49-F238E27FC236}">
                  <a16:creationId xmlns:a16="http://schemas.microsoft.com/office/drawing/2014/main" id="{34E9A3B5-6122-487C-B93C-A0340D95EA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7" name="Oval 23">
              <a:extLst>
                <a:ext uri="{FF2B5EF4-FFF2-40B4-BE49-F238E27FC236}">
                  <a16:creationId xmlns:a16="http://schemas.microsoft.com/office/drawing/2014/main" id="{A3889CFD-A032-4E29-B3C0-728C3FA833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8" name="Oval 24">
              <a:extLst>
                <a:ext uri="{FF2B5EF4-FFF2-40B4-BE49-F238E27FC236}">
                  <a16:creationId xmlns:a16="http://schemas.microsoft.com/office/drawing/2014/main" id="{010CF174-9CF8-4E43-90A3-6932F4A2AB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9" name="Oval 25">
              <a:extLst>
                <a:ext uri="{FF2B5EF4-FFF2-40B4-BE49-F238E27FC236}">
                  <a16:creationId xmlns:a16="http://schemas.microsoft.com/office/drawing/2014/main" id="{91F6301D-DA53-4CBF-AEA9-E7457A9F1F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0" name="Oval 26">
              <a:extLst>
                <a:ext uri="{FF2B5EF4-FFF2-40B4-BE49-F238E27FC236}">
                  <a16:creationId xmlns:a16="http://schemas.microsoft.com/office/drawing/2014/main" id="{DA27EB6D-9454-4F72-863C-FE512DF6FF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1" name="Oval 27">
              <a:extLst>
                <a:ext uri="{FF2B5EF4-FFF2-40B4-BE49-F238E27FC236}">
                  <a16:creationId xmlns:a16="http://schemas.microsoft.com/office/drawing/2014/main" id="{CE91DD3C-5566-4B07-A387-44F11D0FD3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2" name="Oval 28">
              <a:extLst>
                <a:ext uri="{FF2B5EF4-FFF2-40B4-BE49-F238E27FC236}">
                  <a16:creationId xmlns:a16="http://schemas.microsoft.com/office/drawing/2014/main" id="{AF111388-FE94-4D6A-9D3C-24534C816D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3" name="Oval 29">
              <a:extLst>
                <a:ext uri="{FF2B5EF4-FFF2-40B4-BE49-F238E27FC236}">
                  <a16:creationId xmlns:a16="http://schemas.microsoft.com/office/drawing/2014/main" id="{6E66A832-EFDF-4343-8B3B-1625B8A9C0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4" name="Oval 30">
              <a:extLst>
                <a:ext uri="{FF2B5EF4-FFF2-40B4-BE49-F238E27FC236}">
                  <a16:creationId xmlns:a16="http://schemas.microsoft.com/office/drawing/2014/main" id="{16D7CC78-99F8-475C-A03D-C0D3113090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5" name="Oval 31">
              <a:extLst>
                <a:ext uri="{FF2B5EF4-FFF2-40B4-BE49-F238E27FC236}">
                  <a16:creationId xmlns:a16="http://schemas.microsoft.com/office/drawing/2014/main" id="{AA2A5875-B8C6-4D3D-8522-EBABDDD8B8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6" name="Oval 32">
              <a:extLst>
                <a:ext uri="{FF2B5EF4-FFF2-40B4-BE49-F238E27FC236}">
                  <a16:creationId xmlns:a16="http://schemas.microsoft.com/office/drawing/2014/main" id="{4A5F5C74-F8A9-461C-A8B0-4EEE27D698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7" name="Oval 33">
              <a:extLst>
                <a:ext uri="{FF2B5EF4-FFF2-40B4-BE49-F238E27FC236}">
                  <a16:creationId xmlns:a16="http://schemas.microsoft.com/office/drawing/2014/main" id="{08522686-6258-43A8-BC46-4DF8B0FA5D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8" name="Oval 34">
              <a:extLst>
                <a:ext uri="{FF2B5EF4-FFF2-40B4-BE49-F238E27FC236}">
                  <a16:creationId xmlns:a16="http://schemas.microsoft.com/office/drawing/2014/main" id="{40218C01-FF3A-416A-8C37-674F9B6297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9" name="Oval 35">
              <a:extLst>
                <a:ext uri="{FF2B5EF4-FFF2-40B4-BE49-F238E27FC236}">
                  <a16:creationId xmlns:a16="http://schemas.microsoft.com/office/drawing/2014/main" id="{559BCDBB-DCCA-48B3-979B-720B37622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0" name="Oval 36">
              <a:extLst>
                <a:ext uri="{FF2B5EF4-FFF2-40B4-BE49-F238E27FC236}">
                  <a16:creationId xmlns:a16="http://schemas.microsoft.com/office/drawing/2014/main" id="{8F8ADC34-C6C9-4A9D-A4AC-456C6166D6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1" name="Oval 37">
              <a:extLst>
                <a:ext uri="{FF2B5EF4-FFF2-40B4-BE49-F238E27FC236}">
                  <a16:creationId xmlns:a16="http://schemas.microsoft.com/office/drawing/2014/main" id="{332136F3-088B-4DD4-BB4C-817A29F7D5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2" name="Oval 38">
              <a:extLst>
                <a:ext uri="{FF2B5EF4-FFF2-40B4-BE49-F238E27FC236}">
                  <a16:creationId xmlns:a16="http://schemas.microsoft.com/office/drawing/2014/main" id="{250A280F-F901-45CB-9ADC-8EF300E537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3" name="Oval 39">
              <a:extLst>
                <a:ext uri="{FF2B5EF4-FFF2-40B4-BE49-F238E27FC236}">
                  <a16:creationId xmlns:a16="http://schemas.microsoft.com/office/drawing/2014/main" id="{CF1F84BC-B906-4F7B-B3D3-E0F6AECB68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0EA56F03-1F10-4E98-8743-53D961AF79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3667EB42-000D-428D-A432-320C8F2A81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864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i="1" dirty="0"/>
              <a:t>Was ist </a:t>
            </a:r>
            <a:r>
              <a:rPr lang="en-US" altLang="en-US" sz="1200" dirty="0"/>
              <a:t>Restasis</a:t>
            </a:r>
            <a:r>
              <a:rPr lang="en-US" altLang="en-US" sz="1200" i="1" dirty="0"/>
              <a:t>? </a:t>
            </a:r>
            <a:r>
              <a:rPr lang="en-US" altLang="en-US" sz="1200" dirty="0"/>
              <a:t>                                 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5A6C056B-4F3E-4601-8093-A4CBBB6114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0"/>
            <a:ext cx="381000" cy="3429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7" name="Slide Number Placeholder 1">
            <a:extLst>
              <a:ext uri="{FF2B5EF4-FFF2-40B4-BE49-F238E27FC236}">
                <a16:creationId xmlns:a16="http://schemas.microsoft.com/office/drawing/2014/main" id="{4CD6CEE7-2257-4FAF-A59E-D7D143B56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8914ED1-31A5-42C3-9A1C-7AB191786E06}" type="slidenum">
              <a:rPr lang="en-US" altLang="en-US"/>
              <a:t>1</a:t>
            </a:fld>
            <a:endParaRPr lang="en-US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8610BF-88F8-4F6A-992E-F99A6DE1C280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8F45AA9-84D1-4F5A-A25C-7F7B7487CC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A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51660A83-EA26-4A84-981B-68AD6DA8AE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864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i="1" dirty="0"/>
              <a:t>Was ist </a:t>
            </a:r>
            <a:r>
              <a:rPr lang="en-US" altLang="en-US" sz="1200" dirty="0"/>
              <a:t>Restasis</a:t>
            </a:r>
            <a:r>
              <a:rPr lang="en-US" altLang="en-US" sz="1200" i="1" dirty="0"/>
              <a:t>? </a:t>
            </a:r>
            <a:r>
              <a:rPr lang="en-US" altLang="en-US" sz="1200" dirty="0" err="1">
                <a:solidFill>
                  <a:srgbClr val="0000FF"/>
                </a:solidFill>
              </a:rPr>
              <a:t>Topisches</a:t>
            </a:r>
            <a:r>
              <a:rPr lang="en-US" altLang="en-US" sz="1200" dirty="0">
                <a:solidFill>
                  <a:srgbClr val="0000FF"/>
                </a:solidFill>
              </a:rPr>
              <a:t> Ciclosporin</a:t>
            </a:r>
          </a:p>
          <a:p>
            <a:pPr eaLnBrk="1" hangingPunct="1"/>
            <a:r>
              <a:rPr lang="de-DE" altLang="en-US" sz="1200" i="1" dirty="0"/>
              <a:t>Ganz allgemein gesprochen: Um welche Art von Medikament handelt es sich</a:t>
            </a:r>
            <a:r>
              <a:rPr lang="en-US" altLang="en-US" sz="1200" i="1" dirty="0"/>
              <a:t>? Welche Wirkung hat es? </a:t>
            </a:r>
            <a:r>
              <a:rPr lang="en-US" altLang="en-US" sz="1200" dirty="0">
                <a:solidFill>
                  <a:srgbClr val="0000FF"/>
                </a:solidFill>
              </a:rPr>
              <a:t>Ein immunmodulierendes Medikament. Es hemmt T-Zell-vermittelte Entzündungen.</a:t>
            </a:r>
          </a:p>
          <a:p>
            <a:pPr eaLnBrk="1" hangingPunct="1"/>
            <a:r>
              <a:rPr lang="en-US" altLang="en-US" sz="1200" i="1" dirty="0"/>
              <a:t>Wie lange dauert es, bis es wirkt? </a:t>
            </a:r>
            <a:r>
              <a:rPr lang="en-US" altLang="en-US" sz="1200" dirty="0">
                <a:solidFill>
                  <a:srgbClr val="0000FF"/>
                </a:solidFill>
              </a:rPr>
              <a:t>Mindestens 3 Monate (oft 6 Monate bis zur vollen Wirkung)</a:t>
            </a:r>
          </a:p>
          <a:p>
            <a:pPr eaLnBrk="1" hangingPunct="1"/>
            <a:r>
              <a:rPr lang="en-US" altLang="en-US" sz="1200" i="1" dirty="0"/>
              <a:t>Warum dauert es so lange? </a:t>
            </a:r>
            <a:r>
              <a:rPr lang="en-US" altLang="en-US" sz="1200" dirty="0">
                <a:solidFill>
                  <a:srgbClr val="0000FF"/>
                </a:solidFill>
              </a:rPr>
              <a:t>Wahrscheinlich hängt dies mit der Lebensdauer der T-Zellen zusammen (etwa 120 Tage)</a:t>
            </a:r>
          </a:p>
        </p:txBody>
      </p:sp>
      <p:sp>
        <p:nvSpPr>
          <p:cNvPr id="12292" name="Slide Number Placeholder 1">
            <a:extLst>
              <a:ext uri="{FF2B5EF4-FFF2-40B4-BE49-F238E27FC236}">
                <a16:creationId xmlns:a16="http://schemas.microsoft.com/office/drawing/2014/main" id="{CE17FAEE-A290-475E-B130-8094B55DD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EB079B0-714F-4D20-BD80-768BCF474851}" type="slidenum">
              <a:rPr lang="en-US" altLang="en-US"/>
              <a:t>10</a:t>
            </a:fld>
            <a:endParaRPr lang="en-US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648B20-741B-4A0E-A2B5-F6A134DA703D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9">
            <a:extLst>
              <a:ext uri="{FF2B5EF4-FFF2-40B4-BE49-F238E27FC236}">
                <a16:creationId xmlns:a16="http://schemas.microsoft.com/office/drawing/2014/main" id="{F30616B8-1ECB-4C8F-9545-5B58E5D543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</a:t>
            </a:r>
          </a:p>
        </p:txBody>
      </p:sp>
      <p:graphicFrame>
        <p:nvGraphicFramePr>
          <p:cNvPr id="7214" name="Group 46">
            <a:extLst>
              <a:ext uri="{FF2B5EF4-FFF2-40B4-BE49-F238E27FC236}">
                <a16:creationId xmlns:a16="http://schemas.microsoft.com/office/drawing/2014/main" id="{EE5B9638-5DD7-4F97-8790-7739F5685D18}"/>
              </a:ext>
            </a:extLst>
          </p:cNvPr>
          <p:cNvGraphicFramePr>
            <a:graphicFrameLocks noGrp="1"/>
          </p:cNvGraphicFramePr>
          <p:nvPr/>
        </p:nvGraphicFramePr>
        <p:xfrm>
          <a:off x="76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Kataraktogen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Hemmt die Epithelheilung?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Glaukomauslösend?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Verstärkt eine HSV-Infektion?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Erhöht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 das Risiko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einer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Pilzkeratitis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3345" name="Text Box 42">
            <a:extLst>
              <a:ext uri="{FF2B5EF4-FFF2-40B4-BE49-F238E27FC236}">
                <a16:creationId xmlns:a16="http://schemas.microsoft.com/office/drawing/2014/main" id="{4C006C67-D69C-4AFF-B124-97AA43100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76400"/>
            <a:ext cx="41719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Restasis vs. Steroide: Die gute Nachricht…</a:t>
            </a:r>
          </a:p>
        </p:txBody>
      </p:sp>
      <p:sp>
        <p:nvSpPr>
          <p:cNvPr id="13346" name="Slide Number Placeholder 1">
            <a:extLst>
              <a:ext uri="{FF2B5EF4-FFF2-40B4-BE49-F238E27FC236}">
                <a16:creationId xmlns:a16="http://schemas.microsoft.com/office/drawing/2014/main" id="{DAADE3A1-EE39-40FC-9C4F-47B75AF3F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3C76FCF-E159-46F4-BB60-4934F44354DA}" type="slidenum">
              <a:rPr lang="en-US" altLang="en-US"/>
              <a:t>11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5803C2-5267-47CD-804F-1F21E8FE15B7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9">
            <a:extLst>
              <a:ext uri="{FF2B5EF4-FFF2-40B4-BE49-F238E27FC236}">
                <a16:creationId xmlns:a16="http://schemas.microsoft.com/office/drawing/2014/main" id="{6D8806DD-9746-4D08-B0A1-DF18AD8D50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A</a:t>
            </a:r>
          </a:p>
        </p:txBody>
      </p:sp>
      <p:graphicFrame>
        <p:nvGraphicFramePr>
          <p:cNvPr id="22539" name="Group 11">
            <a:extLst>
              <a:ext uri="{FF2B5EF4-FFF2-40B4-BE49-F238E27FC236}">
                <a16:creationId xmlns:a16="http://schemas.microsoft.com/office/drawing/2014/main" id="{98A28AE4-EB7C-4C83-A7E3-616EE0910B58}"/>
              </a:ext>
            </a:extLst>
          </p:cNvPr>
          <p:cNvGraphicFramePr>
            <a:graphicFrameLocks noGrp="1"/>
          </p:cNvGraphicFramePr>
          <p:nvPr/>
        </p:nvGraphicFramePr>
        <p:xfrm>
          <a:off x="76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Kataraktogen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Hemmt die Epithelheilung?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Glaukomauslösend?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Verstärkt eine HSV-Infektion?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Erhöht das Risiko einer Pilzkeratitis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369" name="Text Box 42">
            <a:extLst>
              <a:ext uri="{FF2B5EF4-FFF2-40B4-BE49-F238E27FC236}">
                <a16:creationId xmlns:a16="http://schemas.microsoft.com/office/drawing/2014/main" id="{61E14CA0-1922-4A5F-A305-205713B78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76400"/>
            <a:ext cx="41719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Restasis vs. Steroide: Die gute Nachricht…</a:t>
            </a:r>
          </a:p>
        </p:txBody>
      </p:sp>
      <p:sp>
        <p:nvSpPr>
          <p:cNvPr id="14370" name="Slide Number Placeholder 1">
            <a:extLst>
              <a:ext uri="{FF2B5EF4-FFF2-40B4-BE49-F238E27FC236}">
                <a16:creationId xmlns:a16="http://schemas.microsoft.com/office/drawing/2014/main" id="{FCB4B3E8-3A4B-4507-90A9-B6C79BD75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FFEC1B5-44F7-4DF7-A903-E647EDE30A9F}" type="slidenum">
              <a:rPr lang="en-US" altLang="en-US"/>
              <a:t>12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42A1E4-CFB2-4BA2-A04D-A979244A8CFB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9">
            <a:extLst>
              <a:ext uri="{FF2B5EF4-FFF2-40B4-BE49-F238E27FC236}">
                <a16:creationId xmlns:a16="http://schemas.microsoft.com/office/drawing/2014/main" id="{4C7BDEDC-09F5-4D9C-9C23-AC9C1A4790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</a:t>
            </a:r>
          </a:p>
        </p:txBody>
      </p:sp>
      <p:graphicFrame>
        <p:nvGraphicFramePr>
          <p:cNvPr id="23563" name="Group 11">
            <a:extLst>
              <a:ext uri="{FF2B5EF4-FFF2-40B4-BE49-F238E27FC236}">
                <a16:creationId xmlns:a16="http://schemas.microsoft.com/office/drawing/2014/main" id="{F2D3EAE4-8444-4669-80F1-E626732256DC}"/>
              </a:ext>
            </a:extLst>
          </p:cNvPr>
          <p:cNvGraphicFramePr>
            <a:graphicFrameLocks noGrp="1"/>
          </p:cNvGraphicFramePr>
          <p:nvPr/>
        </p:nvGraphicFramePr>
        <p:xfrm>
          <a:off x="76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Kataraktogen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Hemmt die Epithelheilung?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Glaukomauslösend?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Verstärkt eine HSV-Infektion?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Erhöht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 das Risiko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einer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Pilzkeratitis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393" name="Text Box 42">
            <a:extLst>
              <a:ext uri="{FF2B5EF4-FFF2-40B4-BE49-F238E27FC236}">
                <a16:creationId xmlns:a16="http://schemas.microsoft.com/office/drawing/2014/main" id="{FD994DDC-E3D6-4D42-916E-AD78CB78D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76400"/>
            <a:ext cx="41719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Restasis vs. Steroide: Die gute Nachricht…</a:t>
            </a:r>
          </a:p>
        </p:txBody>
      </p:sp>
      <p:sp>
        <p:nvSpPr>
          <p:cNvPr id="15394" name="Slide Number Placeholder 1">
            <a:extLst>
              <a:ext uri="{FF2B5EF4-FFF2-40B4-BE49-F238E27FC236}">
                <a16:creationId xmlns:a16="http://schemas.microsoft.com/office/drawing/2014/main" id="{A0633453-ED1A-486B-A40A-80B5BE123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81219C9-BCCF-4433-9B95-8E947FA7E952}" type="slidenum">
              <a:rPr lang="en-US" altLang="en-US"/>
              <a:t>13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465E42-E235-4E94-B07D-69D4598B63C8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83099E60-CEF5-4B03-80FB-215B7BE854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A</a:t>
            </a:r>
          </a:p>
        </p:txBody>
      </p:sp>
      <p:graphicFrame>
        <p:nvGraphicFramePr>
          <p:cNvPr id="24587" name="Group 11">
            <a:extLst>
              <a:ext uri="{FF2B5EF4-FFF2-40B4-BE49-F238E27FC236}">
                <a16:creationId xmlns:a16="http://schemas.microsoft.com/office/drawing/2014/main" id="{ADB6F453-4D44-4D2D-A854-0E83914FA6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528009"/>
              </p:ext>
            </p:extLst>
          </p:nvPr>
        </p:nvGraphicFramePr>
        <p:xfrm>
          <a:off x="76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Kataraktogen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Hemmt die Epithelheilung?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Glaukomauslösend?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Verstärkt eine HSV-Infektion?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Erhöht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 das Risiko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einer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Pilzkeratitis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417" name="Text Box 42">
            <a:extLst>
              <a:ext uri="{FF2B5EF4-FFF2-40B4-BE49-F238E27FC236}">
                <a16:creationId xmlns:a16="http://schemas.microsoft.com/office/drawing/2014/main" id="{005AE666-BC9F-4703-A9E1-B6F6B3DC11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76400"/>
            <a:ext cx="41719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Restasis vs. Steroide: Die gute Nachricht…</a:t>
            </a:r>
          </a:p>
        </p:txBody>
      </p:sp>
      <p:sp>
        <p:nvSpPr>
          <p:cNvPr id="16418" name="Slide Number Placeholder 1">
            <a:extLst>
              <a:ext uri="{FF2B5EF4-FFF2-40B4-BE49-F238E27FC236}">
                <a16:creationId xmlns:a16="http://schemas.microsoft.com/office/drawing/2014/main" id="{0DAA1055-9915-4C25-89E9-B822AA16F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A469F01-2A9D-4295-A1C8-F4064BE5C845}" type="slidenum">
              <a:rPr lang="en-US" altLang="en-US"/>
              <a:t>14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FF77F4-29E7-4BC6-923B-1E693C09B942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9">
            <a:extLst>
              <a:ext uri="{FF2B5EF4-FFF2-40B4-BE49-F238E27FC236}">
                <a16:creationId xmlns:a16="http://schemas.microsoft.com/office/drawing/2014/main" id="{708FAF25-68EA-4DF9-BBE1-DBB51D3964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</a:t>
            </a:r>
          </a:p>
        </p:txBody>
      </p:sp>
      <p:graphicFrame>
        <p:nvGraphicFramePr>
          <p:cNvPr id="25611" name="Group 11">
            <a:extLst>
              <a:ext uri="{FF2B5EF4-FFF2-40B4-BE49-F238E27FC236}">
                <a16:creationId xmlns:a16="http://schemas.microsoft.com/office/drawing/2014/main" id="{B50AA827-AC0B-4E10-8F66-FEFEADC6C697}"/>
              </a:ext>
            </a:extLst>
          </p:cNvPr>
          <p:cNvGraphicFramePr>
            <a:graphicFrameLocks noGrp="1"/>
          </p:cNvGraphicFramePr>
          <p:nvPr/>
        </p:nvGraphicFramePr>
        <p:xfrm>
          <a:off x="76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Kataraktogen?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Hemmt die Epithelheilung?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Glaukomauslösend?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Verstärkt eine HSV-Infektion?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Erhöht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 das Risiko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einer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Pilzkeratitis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441" name="Text Box 42">
            <a:extLst>
              <a:ext uri="{FF2B5EF4-FFF2-40B4-BE49-F238E27FC236}">
                <a16:creationId xmlns:a16="http://schemas.microsoft.com/office/drawing/2014/main" id="{C90D4DE9-BF1F-4ADD-B912-E735FD0F7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76400"/>
            <a:ext cx="41719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Restasis vs. Steroide: Die gute Nachricht…</a:t>
            </a:r>
          </a:p>
        </p:txBody>
      </p:sp>
      <p:sp>
        <p:nvSpPr>
          <p:cNvPr id="17442" name="Slide Number Placeholder 1">
            <a:extLst>
              <a:ext uri="{FF2B5EF4-FFF2-40B4-BE49-F238E27FC236}">
                <a16:creationId xmlns:a16="http://schemas.microsoft.com/office/drawing/2014/main" id="{EDB8B34F-28B2-4B1E-A6F0-A19069649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869E656-9A99-4D9E-BD27-4121D5DB4014}" type="slidenum">
              <a:rPr lang="en-US" altLang="en-US"/>
              <a:t>15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EB7A54-E5B6-4C49-BC81-66CF28C550D3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9">
            <a:extLst>
              <a:ext uri="{FF2B5EF4-FFF2-40B4-BE49-F238E27FC236}">
                <a16:creationId xmlns:a16="http://schemas.microsoft.com/office/drawing/2014/main" id="{C2F6E0FF-3058-46D7-8F15-566A2F48F6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graphicFrame>
        <p:nvGraphicFramePr>
          <p:cNvPr id="26635" name="Group 11">
            <a:extLst>
              <a:ext uri="{FF2B5EF4-FFF2-40B4-BE49-F238E27FC236}">
                <a16:creationId xmlns:a16="http://schemas.microsoft.com/office/drawing/2014/main" id="{5406B5AF-6C5B-4D56-A97E-4848D8E3774C}"/>
              </a:ext>
            </a:extLst>
          </p:cNvPr>
          <p:cNvGraphicFramePr>
            <a:graphicFrameLocks noGrp="1"/>
          </p:cNvGraphicFramePr>
          <p:nvPr/>
        </p:nvGraphicFramePr>
        <p:xfrm>
          <a:off x="76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Kataraktogen?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Hemmt die Epithelheilung?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Glaukomauslösend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Verstärkt eine HSV-Infektion?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Erhöht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 das Risiko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einer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Pilzkeratitis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8465" name="Text Box 42">
            <a:extLst>
              <a:ext uri="{FF2B5EF4-FFF2-40B4-BE49-F238E27FC236}">
                <a16:creationId xmlns:a16="http://schemas.microsoft.com/office/drawing/2014/main" id="{6344A3E4-09C9-4CED-80D8-51C8C668C0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76400"/>
            <a:ext cx="41719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Restasis vs. Steroide: Die gute Nachricht…</a:t>
            </a:r>
          </a:p>
        </p:txBody>
      </p:sp>
      <p:sp>
        <p:nvSpPr>
          <p:cNvPr id="18466" name="Slide Number Placeholder 1">
            <a:extLst>
              <a:ext uri="{FF2B5EF4-FFF2-40B4-BE49-F238E27FC236}">
                <a16:creationId xmlns:a16="http://schemas.microsoft.com/office/drawing/2014/main" id="{9C906FC6-EEF7-4D83-A3B9-D12B1C3AE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2B3C104-0BFE-41E9-B4D2-8250D65FDE57}" type="slidenum">
              <a:rPr lang="en-US" altLang="en-US"/>
              <a:t>16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490E7D-25E8-4F48-BE03-F79992B0477A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>
            <a:extLst>
              <a:ext uri="{FF2B5EF4-FFF2-40B4-BE49-F238E27FC236}">
                <a16:creationId xmlns:a16="http://schemas.microsoft.com/office/drawing/2014/main" id="{85ADD6B6-2025-4F3D-A4D5-3FC9F570F1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</a:t>
            </a:r>
          </a:p>
        </p:txBody>
      </p:sp>
      <p:graphicFrame>
        <p:nvGraphicFramePr>
          <p:cNvPr id="27659" name="Group 11">
            <a:extLst>
              <a:ext uri="{FF2B5EF4-FFF2-40B4-BE49-F238E27FC236}">
                <a16:creationId xmlns:a16="http://schemas.microsoft.com/office/drawing/2014/main" id="{F43611B1-2EFF-4C0E-B2DE-E956E2C84CE2}"/>
              </a:ext>
            </a:extLst>
          </p:cNvPr>
          <p:cNvGraphicFramePr>
            <a:graphicFrameLocks noGrp="1"/>
          </p:cNvGraphicFramePr>
          <p:nvPr/>
        </p:nvGraphicFramePr>
        <p:xfrm>
          <a:off x="76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Kataraktogen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Hemmt die Epithelheilung?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Glaukomauslösend?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Verstärkt eine HSV-Infektion?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Erhöht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 das Risiko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einer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Pilzkeratitis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9489" name="Text Box 42">
            <a:extLst>
              <a:ext uri="{FF2B5EF4-FFF2-40B4-BE49-F238E27FC236}">
                <a16:creationId xmlns:a16="http://schemas.microsoft.com/office/drawing/2014/main" id="{40A1278D-BFBE-4275-A7E9-4B4D6A79F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76400"/>
            <a:ext cx="41719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Restasis vs. Steroide: Die gute Nachricht…</a:t>
            </a:r>
          </a:p>
        </p:txBody>
      </p:sp>
      <p:sp>
        <p:nvSpPr>
          <p:cNvPr id="19490" name="Slide Number Placeholder 1">
            <a:extLst>
              <a:ext uri="{FF2B5EF4-FFF2-40B4-BE49-F238E27FC236}">
                <a16:creationId xmlns:a16="http://schemas.microsoft.com/office/drawing/2014/main" id="{9333C813-5F93-452A-B674-20A8689D8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384A9B6-75B8-40CE-A090-DFCC5CB4997D}" type="slidenum">
              <a:rPr lang="en-US" altLang="en-US"/>
              <a:t>17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44F9F-3171-4EBF-9D02-8926E1FE05D0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9">
            <a:extLst>
              <a:ext uri="{FF2B5EF4-FFF2-40B4-BE49-F238E27FC236}">
                <a16:creationId xmlns:a16="http://schemas.microsoft.com/office/drawing/2014/main" id="{9C7562FE-A609-47FD-910C-ECD37E25BD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A</a:t>
            </a:r>
          </a:p>
        </p:txBody>
      </p:sp>
      <p:graphicFrame>
        <p:nvGraphicFramePr>
          <p:cNvPr id="28683" name="Group 11">
            <a:extLst>
              <a:ext uri="{FF2B5EF4-FFF2-40B4-BE49-F238E27FC236}">
                <a16:creationId xmlns:a16="http://schemas.microsoft.com/office/drawing/2014/main" id="{CB6209D9-F095-476C-B2E0-2A1390922EBF}"/>
              </a:ext>
            </a:extLst>
          </p:cNvPr>
          <p:cNvGraphicFramePr>
            <a:graphicFrameLocks noGrp="1"/>
          </p:cNvGraphicFramePr>
          <p:nvPr/>
        </p:nvGraphicFramePr>
        <p:xfrm>
          <a:off x="76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Kataraktogen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Hemmt die Epithelheilung?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Glaukomauslösend?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Verstärkt eine HSV-Infektion?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Erhöht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 das Risiko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einer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Pilzkeratitis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0513" name="Text Box 42">
            <a:extLst>
              <a:ext uri="{FF2B5EF4-FFF2-40B4-BE49-F238E27FC236}">
                <a16:creationId xmlns:a16="http://schemas.microsoft.com/office/drawing/2014/main" id="{C989BB57-4BB9-467E-A5FC-4AAD322FA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76400"/>
            <a:ext cx="41719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Restasis vs. Steroide: Die gute Nachricht…</a:t>
            </a:r>
          </a:p>
        </p:txBody>
      </p:sp>
      <p:sp>
        <p:nvSpPr>
          <p:cNvPr id="20514" name="Slide Number Placeholder 1">
            <a:extLst>
              <a:ext uri="{FF2B5EF4-FFF2-40B4-BE49-F238E27FC236}">
                <a16:creationId xmlns:a16="http://schemas.microsoft.com/office/drawing/2014/main" id="{0179890E-ADB8-4AE8-8D76-CFB498A55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63B277E-D539-4006-B43A-7EDD3448C3FF}" type="slidenum">
              <a:rPr lang="en-US" altLang="en-US"/>
              <a:t>18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5BB8FD-440A-45B5-BF9D-CDBD9C5935BC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>
            <a:extLst>
              <a:ext uri="{FF2B5EF4-FFF2-40B4-BE49-F238E27FC236}">
                <a16:creationId xmlns:a16="http://schemas.microsoft.com/office/drawing/2014/main" id="{426B037E-6284-4AAB-9E45-9E1BA7A21F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</a:t>
            </a:r>
          </a:p>
        </p:txBody>
      </p:sp>
      <p:graphicFrame>
        <p:nvGraphicFramePr>
          <p:cNvPr id="29707" name="Group 11">
            <a:extLst>
              <a:ext uri="{FF2B5EF4-FFF2-40B4-BE49-F238E27FC236}">
                <a16:creationId xmlns:a16="http://schemas.microsoft.com/office/drawing/2014/main" id="{72053A65-BE68-4A8C-8940-38751543916C}"/>
              </a:ext>
            </a:extLst>
          </p:cNvPr>
          <p:cNvGraphicFramePr>
            <a:graphicFrameLocks noGrp="1"/>
          </p:cNvGraphicFramePr>
          <p:nvPr/>
        </p:nvGraphicFramePr>
        <p:xfrm>
          <a:off x="76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Kataraktogen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Hemmt die Epithelheilung?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Glaukomauslösend?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Verstärkt eine HSV-Infektion?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Erhöht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das Risiko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einer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Pilzkeratitis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1537" name="Text Box 42">
            <a:extLst>
              <a:ext uri="{FF2B5EF4-FFF2-40B4-BE49-F238E27FC236}">
                <a16:creationId xmlns:a16="http://schemas.microsoft.com/office/drawing/2014/main" id="{8C0401B4-4247-4298-AE3A-68BC8772E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76400"/>
            <a:ext cx="41719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Restasis vs. Steroide: Die gute Nachricht…</a:t>
            </a:r>
          </a:p>
        </p:txBody>
      </p:sp>
      <p:sp>
        <p:nvSpPr>
          <p:cNvPr id="21538" name="Slide Number Placeholder 1">
            <a:extLst>
              <a:ext uri="{FF2B5EF4-FFF2-40B4-BE49-F238E27FC236}">
                <a16:creationId xmlns:a16="http://schemas.microsoft.com/office/drawing/2014/main" id="{BF2CEC02-3424-4DCA-BEF1-78AB4FD50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4E00EF3-26C2-4367-B2DA-16BB59AFCD40}" type="slidenum">
              <a:rPr lang="en-US" altLang="en-US"/>
              <a:t>19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C1274A-431C-4E06-B9BA-A5C1E302EFEA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90881EF-C10D-40D6-9D39-DE91B12A3A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A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273B1671-60DB-4A51-90AF-B8521AECDC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864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i="1" dirty="0"/>
              <a:t>Was ist </a:t>
            </a:r>
            <a:r>
              <a:rPr lang="en-US" altLang="en-US" sz="1200" dirty="0"/>
              <a:t>Restasis</a:t>
            </a:r>
            <a:r>
              <a:rPr lang="en-US" altLang="en-US" sz="1200" i="1" dirty="0"/>
              <a:t>? </a:t>
            </a:r>
            <a:r>
              <a:rPr lang="en-US" altLang="en-US" sz="1200" dirty="0" err="1">
                <a:solidFill>
                  <a:srgbClr val="0000FF"/>
                </a:solidFill>
              </a:rPr>
              <a:t>Topisches</a:t>
            </a:r>
            <a:r>
              <a:rPr lang="en-US" altLang="en-US" sz="1200" dirty="0">
                <a:solidFill>
                  <a:srgbClr val="0000FF"/>
                </a:solidFill>
              </a:rPr>
              <a:t> Ciclosporin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4100" name="Rectangle 11">
            <a:extLst>
              <a:ext uri="{FF2B5EF4-FFF2-40B4-BE49-F238E27FC236}">
                <a16:creationId xmlns:a16="http://schemas.microsoft.com/office/drawing/2014/main" id="{A56CF65A-9929-4392-8791-127D2A6CED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0"/>
            <a:ext cx="457200" cy="3429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01" name="Slide Number Placeholder 1">
            <a:extLst>
              <a:ext uri="{FF2B5EF4-FFF2-40B4-BE49-F238E27FC236}">
                <a16:creationId xmlns:a16="http://schemas.microsoft.com/office/drawing/2014/main" id="{7A887B84-861F-44E2-B3B1-F03BAE081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6635346-21A8-4889-9E34-C3A83779B2F8}" type="slidenum">
              <a:rPr lang="en-US" altLang="en-US"/>
              <a:t>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B263E6-FF98-4A5B-B4EC-161E659126F0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9">
            <a:extLst>
              <a:ext uri="{FF2B5EF4-FFF2-40B4-BE49-F238E27FC236}">
                <a16:creationId xmlns:a16="http://schemas.microsoft.com/office/drawing/2014/main" id="{3951FED8-46E4-474A-92C1-1A73705D55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A</a:t>
            </a:r>
          </a:p>
        </p:txBody>
      </p:sp>
      <p:graphicFrame>
        <p:nvGraphicFramePr>
          <p:cNvPr id="30731" name="Group 11">
            <a:extLst>
              <a:ext uri="{FF2B5EF4-FFF2-40B4-BE49-F238E27FC236}">
                <a16:creationId xmlns:a16="http://schemas.microsoft.com/office/drawing/2014/main" id="{16B94829-5615-4F92-8285-C899F0E4EB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581632"/>
              </p:ext>
            </p:extLst>
          </p:nvPr>
        </p:nvGraphicFramePr>
        <p:xfrm>
          <a:off x="76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Kataraktogen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Hemmt die Epithelheilung?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Glaukomauslösend?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Verstärkt eine HSV-Infektion?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Erhöht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das Risiko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einer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Pilzkeratitis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2561" name="Text Box 42">
            <a:extLst>
              <a:ext uri="{FF2B5EF4-FFF2-40B4-BE49-F238E27FC236}">
                <a16:creationId xmlns:a16="http://schemas.microsoft.com/office/drawing/2014/main" id="{DE6D687C-DA82-4B7B-8A33-2173C28FA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76400"/>
            <a:ext cx="41719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Restasis vs. Steroide: Die gute Nachricht…</a:t>
            </a:r>
          </a:p>
        </p:txBody>
      </p:sp>
      <p:sp>
        <p:nvSpPr>
          <p:cNvPr id="22562" name="Slide Number Placeholder 1">
            <a:extLst>
              <a:ext uri="{FF2B5EF4-FFF2-40B4-BE49-F238E27FC236}">
                <a16:creationId xmlns:a16="http://schemas.microsoft.com/office/drawing/2014/main" id="{BC7A1F47-06C0-4560-85E0-507FC2403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6BDD224-8637-45A3-B206-A5118C4B5FBB}" type="slidenum">
              <a:rPr lang="en-US" altLang="en-US"/>
              <a:t>20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7B6344-A657-4066-B5A8-800802AF627E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BD173EFD-6656-4692-B1F0-F90B90D04B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5562600"/>
            <a:ext cx="228600" cy="45720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55" name="Rectangle 9">
            <a:extLst>
              <a:ext uri="{FF2B5EF4-FFF2-40B4-BE49-F238E27FC236}">
                <a16:creationId xmlns:a16="http://schemas.microsoft.com/office/drawing/2014/main" id="{9D08959F-CCA5-4184-B958-8AC77C7BAA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</a:t>
            </a:r>
          </a:p>
        </p:txBody>
      </p:sp>
      <p:graphicFrame>
        <p:nvGraphicFramePr>
          <p:cNvPr id="31755" name="Group 11">
            <a:extLst>
              <a:ext uri="{FF2B5EF4-FFF2-40B4-BE49-F238E27FC236}">
                <a16:creationId xmlns:a16="http://schemas.microsoft.com/office/drawing/2014/main" id="{729C4282-718A-43B5-BFFD-FAFF92869F77}"/>
              </a:ext>
            </a:extLst>
          </p:cNvPr>
          <p:cNvGraphicFramePr>
            <a:graphicFrameLocks noGrp="1"/>
          </p:cNvGraphicFramePr>
          <p:nvPr/>
        </p:nvGraphicFramePr>
        <p:xfrm>
          <a:off x="76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Kataraktogen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Hemmt die Epithelheilung?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Glaukomauslösend?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Verstärkt eine HSV-Infektion?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Erhöht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das Risiko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einer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Pilzkeratitis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3586" name="Text Box 41">
            <a:extLst>
              <a:ext uri="{FF2B5EF4-FFF2-40B4-BE49-F238E27FC236}">
                <a16:creationId xmlns:a16="http://schemas.microsoft.com/office/drawing/2014/main" id="{0D100CB6-92AE-423A-8373-41420DC08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925" y="6613525"/>
            <a:ext cx="184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600"/>
          </a:p>
        </p:txBody>
      </p:sp>
      <p:graphicFrame>
        <p:nvGraphicFramePr>
          <p:cNvPr id="31787" name="Group 43">
            <a:extLst>
              <a:ext uri="{FF2B5EF4-FFF2-40B4-BE49-F238E27FC236}">
                <a16:creationId xmlns:a16="http://schemas.microsoft.com/office/drawing/2014/main" id="{0ED635AF-DBCF-4B72-AECC-9BFCE9626CEF}"/>
              </a:ext>
            </a:extLst>
          </p:cNvPr>
          <p:cNvGraphicFramePr>
            <a:graphicFrameLocks noGrp="1"/>
          </p:cNvGraphicFramePr>
          <p:nvPr/>
        </p:nvGraphicFramePr>
        <p:xfrm>
          <a:off x="4648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Teuer?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Wirkt es langsam?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Stechen/Brennen?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Verringert das Risiko einer PK-Abstoßung?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Ist ein Generikum erhältlich?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3617" name="Text Box 73">
            <a:extLst>
              <a:ext uri="{FF2B5EF4-FFF2-40B4-BE49-F238E27FC236}">
                <a16:creationId xmlns:a16="http://schemas.microsoft.com/office/drawing/2014/main" id="{07299F8C-AF1F-4ED7-BBB9-222EA1FED4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690688"/>
            <a:ext cx="1619250" cy="366712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…und das Schlechte</a:t>
            </a:r>
          </a:p>
        </p:txBody>
      </p:sp>
      <p:sp>
        <p:nvSpPr>
          <p:cNvPr id="23618" name="Text Box 42">
            <a:extLst>
              <a:ext uri="{FF2B5EF4-FFF2-40B4-BE49-F238E27FC236}">
                <a16:creationId xmlns:a16="http://schemas.microsoft.com/office/drawing/2014/main" id="{DBC7C237-FF72-47C1-9012-AAC5CF7DD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76400"/>
            <a:ext cx="41719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Restasis vs. Steroide: Die gute Nachricht…</a:t>
            </a:r>
          </a:p>
        </p:txBody>
      </p:sp>
      <p:sp>
        <p:nvSpPr>
          <p:cNvPr id="23619" name="Slide Number Placeholder 1">
            <a:extLst>
              <a:ext uri="{FF2B5EF4-FFF2-40B4-BE49-F238E27FC236}">
                <a16:creationId xmlns:a16="http://schemas.microsoft.com/office/drawing/2014/main" id="{F1EAAB35-2231-468B-8490-1B27AA69C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4080F54-6865-4ADB-9F0A-BBDFF3D2EA35}" type="slidenum">
              <a:rPr lang="en-US" altLang="en-US"/>
              <a:t>21</a:t>
            </a:fld>
            <a:endParaRPr lang="en-US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B44815-B667-4F75-9E55-41F605E9AEA6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9">
            <a:extLst>
              <a:ext uri="{FF2B5EF4-FFF2-40B4-BE49-F238E27FC236}">
                <a16:creationId xmlns:a16="http://schemas.microsoft.com/office/drawing/2014/main" id="{79C4D925-F0F2-446E-BAB3-0385810ABD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A</a:t>
            </a:r>
          </a:p>
        </p:txBody>
      </p:sp>
      <p:graphicFrame>
        <p:nvGraphicFramePr>
          <p:cNvPr id="32779" name="Group 11">
            <a:extLst>
              <a:ext uri="{FF2B5EF4-FFF2-40B4-BE49-F238E27FC236}">
                <a16:creationId xmlns:a16="http://schemas.microsoft.com/office/drawing/2014/main" id="{1BBB8DE7-2194-4F8E-B73E-7FC9016AC5FC}"/>
              </a:ext>
            </a:extLst>
          </p:cNvPr>
          <p:cNvGraphicFramePr>
            <a:graphicFrameLocks noGrp="1"/>
          </p:cNvGraphicFramePr>
          <p:nvPr/>
        </p:nvGraphicFramePr>
        <p:xfrm>
          <a:off x="76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Kataraktogen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Hemmt die Epithelheilung?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Glaukomauslösend?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Verstärkt eine HSV-Infektion?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Erhöht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das Risiko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einer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Pilzkeratitis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2811" name="Group 43">
            <a:extLst>
              <a:ext uri="{FF2B5EF4-FFF2-40B4-BE49-F238E27FC236}">
                <a16:creationId xmlns:a16="http://schemas.microsoft.com/office/drawing/2014/main" id="{EAC45BCD-77AE-480A-A9ED-D46BFBE9633E}"/>
              </a:ext>
            </a:extLst>
          </p:cNvPr>
          <p:cNvGraphicFramePr>
            <a:graphicFrameLocks noGrp="1"/>
          </p:cNvGraphicFramePr>
          <p:nvPr/>
        </p:nvGraphicFramePr>
        <p:xfrm>
          <a:off x="4648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Teuer?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Wirkt es langsam?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Stechen/Brennen?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Verringert das Risiko einer PK-Abstoßung?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Ist ein Generikum erhältlich?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4639" name="Text Box 73">
            <a:extLst>
              <a:ext uri="{FF2B5EF4-FFF2-40B4-BE49-F238E27FC236}">
                <a16:creationId xmlns:a16="http://schemas.microsoft.com/office/drawing/2014/main" id="{BDE07E5D-3E5C-4954-A76D-1073C30E1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690688"/>
            <a:ext cx="1619250" cy="366712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…und das Schlechte</a:t>
            </a:r>
          </a:p>
        </p:txBody>
      </p:sp>
      <p:sp>
        <p:nvSpPr>
          <p:cNvPr id="24640" name="Text Box 42">
            <a:extLst>
              <a:ext uri="{FF2B5EF4-FFF2-40B4-BE49-F238E27FC236}">
                <a16:creationId xmlns:a16="http://schemas.microsoft.com/office/drawing/2014/main" id="{EA427F69-BDFF-4EA1-BCD4-6F83EC9A21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76400"/>
            <a:ext cx="41719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Restasis vs. Steroide: Die gute Nachricht…</a:t>
            </a:r>
          </a:p>
        </p:txBody>
      </p:sp>
      <p:sp>
        <p:nvSpPr>
          <p:cNvPr id="24641" name="Slide Number Placeholder 1">
            <a:extLst>
              <a:ext uri="{FF2B5EF4-FFF2-40B4-BE49-F238E27FC236}">
                <a16:creationId xmlns:a16="http://schemas.microsoft.com/office/drawing/2014/main" id="{21114782-AC86-4D47-96EB-EB601ED8B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E92BDD6-8C5A-4FD7-9C0F-7852083B4514}" type="slidenum">
              <a:rPr lang="en-US" altLang="en-US"/>
              <a:t>22</a:t>
            </a:fld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835528-C68E-4722-94FA-F92CDE401255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9">
            <a:extLst>
              <a:ext uri="{FF2B5EF4-FFF2-40B4-BE49-F238E27FC236}">
                <a16:creationId xmlns:a16="http://schemas.microsoft.com/office/drawing/2014/main" id="{C621A5F6-B8E9-41E9-906E-FE3B570B49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</a:t>
            </a:r>
          </a:p>
        </p:txBody>
      </p:sp>
      <p:graphicFrame>
        <p:nvGraphicFramePr>
          <p:cNvPr id="33803" name="Group 11">
            <a:extLst>
              <a:ext uri="{FF2B5EF4-FFF2-40B4-BE49-F238E27FC236}">
                <a16:creationId xmlns:a16="http://schemas.microsoft.com/office/drawing/2014/main" id="{DD5D39DF-82F5-4DEA-B89D-2663905F03C7}"/>
              </a:ext>
            </a:extLst>
          </p:cNvPr>
          <p:cNvGraphicFramePr>
            <a:graphicFrameLocks noGrp="1"/>
          </p:cNvGraphicFramePr>
          <p:nvPr/>
        </p:nvGraphicFramePr>
        <p:xfrm>
          <a:off x="76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Kataraktogen?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Hemmt die Epithelheilung?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Glaukomauslösend?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Verstärkt eine HSV-Infektion?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Erhöht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das Risiko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einer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Pilzkeratitis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3835" name="Group 43">
            <a:extLst>
              <a:ext uri="{FF2B5EF4-FFF2-40B4-BE49-F238E27FC236}">
                <a16:creationId xmlns:a16="http://schemas.microsoft.com/office/drawing/2014/main" id="{BA508E74-7898-48BF-8529-50D3F9B03805}"/>
              </a:ext>
            </a:extLst>
          </p:cNvPr>
          <p:cNvGraphicFramePr>
            <a:graphicFrameLocks noGrp="1"/>
          </p:cNvGraphicFramePr>
          <p:nvPr/>
        </p:nvGraphicFramePr>
        <p:xfrm>
          <a:off x="4648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Teuer?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Wirkt es langsam?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Stechen/Brennen?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Verringert das Risiko einer PK-Abstoßung?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Ist ein Generikum erhältlich?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5663" name="Text Box 73">
            <a:extLst>
              <a:ext uri="{FF2B5EF4-FFF2-40B4-BE49-F238E27FC236}">
                <a16:creationId xmlns:a16="http://schemas.microsoft.com/office/drawing/2014/main" id="{7F7ECAEE-2D9A-4FC4-AB68-740791C6A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690688"/>
            <a:ext cx="1619250" cy="366712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…und das Schlechte</a:t>
            </a:r>
          </a:p>
        </p:txBody>
      </p:sp>
      <p:sp>
        <p:nvSpPr>
          <p:cNvPr id="25664" name="Text Box 42">
            <a:extLst>
              <a:ext uri="{FF2B5EF4-FFF2-40B4-BE49-F238E27FC236}">
                <a16:creationId xmlns:a16="http://schemas.microsoft.com/office/drawing/2014/main" id="{164D96BB-E450-46CC-A734-3E694B7F8B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76400"/>
            <a:ext cx="41719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Restasis vs. Steroide: Die gute Nachricht…</a:t>
            </a:r>
          </a:p>
        </p:txBody>
      </p:sp>
      <p:sp>
        <p:nvSpPr>
          <p:cNvPr id="25665" name="Slide Number Placeholder 1">
            <a:extLst>
              <a:ext uri="{FF2B5EF4-FFF2-40B4-BE49-F238E27FC236}">
                <a16:creationId xmlns:a16="http://schemas.microsoft.com/office/drawing/2014/main" id="{11C3ED4A-86D4-425A-9572-27C53FB5A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278C161-42CC-4B65-BF8D-FBB8B2361F75}" type="slidenum">
              <a:rPr lang="en-US" altLang="en-US"/>
              <a:t>23</a:t>
            </a:fld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8BA411-53BD-4099-9321-B7BEBDA0ACD6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9">
            <a:extLst>
              <a:ext uri="{FF2B5EF4-FFF2-40B4-BE49-F238E27FC236}">
                <a16:creationId xmlns:a16="http://schemas.microsoft.com/office/drawing/2014/main" id="{CF85C589-BC41-4C46-9CB9-7FE00E6376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A</a:t>
            </a:r>
          </a:p>
        </p:txBody>
      </p:sp>
      <p:graphicFrame>
        <p:nvGraphicFramePr>
          <p:cNvPr id="34827" name="Group 11">
            <a:extLst>
              <a:ext uri="{FF2B5EF4-FFF2-40B4-BE49-F238E27FC236}">
                <a16:creationId xmlns:a16="http://schemas.microsoft.com/office/drawing/2014/main" id="{CD6169DD-4B16-46B3-821A-D0275BA86E96}"/>
              </a:ext>
            </a:extLst>
          </p:cNvPr>
          <p:cNvGraphicFramePr>
            <a:graphicFrameLocks noGrp="1"/>
          </p:cNvGraphicFramePr>
          <p:nvPr/>
        </p:nvGraphicFramePr>
        <p:xfrm>
          <a:off x="76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Kataraktogen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Hemmt die Epithelheilung?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Glaukomauslösend?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Verstärkt eine HSV-Infektion?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Erhöht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das Risiko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einer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Pilzkeratitis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4859" name="Group 43">
            <a:extLst>
              <a:ext uri="{FF2B5EF4-FFF2-40B4-BE49-F238E27FC236}">
                <a16:creationId xmlns:a16="http://schemas.microsoft.com/office/drawing/2014/main" id="{1F553CFF-2B09-48CB-8F16-D5DD4459609F}"/>
              </a:ext>
            </a:extLst>
          </p:cNvPr>
          <p:cNvGraphicFramePr>
            <a:graphicFrameLocks noGrp="1"/>
          </p:cNvGraphicFramePr>
          <p:nvPr/>
        </p:nvGraphicFramePr>
        <p:xfrm>
          <a:off x="4648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Teuer?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Wirkt es langsam?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Stechen/Brennen?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Verringert das Risiko einer PK-Abstoßung?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Ist ein Generikum erhältlich?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6687" name="Text Box 73">
            <a:extLst>
              <a:ext uri="{FF2B5EF4-FFF2-40B4-BE49-F238E27FC236}">
                <a16:creationId xmlns:a16="http://schemas.microsoft.com/office/drawing/2014/main" id="{ABDC0D67-F459-4763-A519-579B378C8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690688"/>
            <a:ext cx="1619250" cy="366712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…und das Schlechte</a:t>
            </a:r>
          </a:p>
        </p:txBody>
      </p:sp>
      <p:sp>
        <p:nvSpPr>
          <p:cNvPr id="26688" name="Text Box 42">
            <a:extLst>
              <a:ext uri="{FF2B5EF4-FFF2-40B4-BE49-F238E27FC236}">
                <a16:creationId xmlns:a16="http://schemas.microsoft.com/office/drawing/2014/main" id="{21077481-B75C-47D1-889D-86606B906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76400"/>
            <a:ext cx="41719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Restasis vs. Steroide: Die gute Nachricht…</a:t>
            </a:r>
          </a:p>
        </p:txBody>
      </p:sp>
      <p:sp>
        <p:nvSpPr>
          <p:cNvPr id="26689" name="Slide Number Placeholder 1">
            <a:extLst>
              <a:ext uri="{FF2B5EF4-FFF2-40B4-BE49-F238E27FC236}">
                <a16:creationId xmlns:a16="http://schemas.microsoft.com/office/drawing/2014/main" id="{BE6DBD40-7E01-4D57-A5D8-C25CE5E4F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12E7DA1-F028-42B5-B07D-4B5492B2B860}" type="slidenum">
              <a:rPr lang="en-US" altLang="en-US"/>
              <a:t>24</a:t>
            </a:fld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B96BAB-418F-4D52-9038-2FAB887C1C05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9">
            <a:extLst>
              <a:ext uri="{FF2B5EF4-FFF2-40B4-BE49-F238E27FC236}">
                <a16:creationId xmlns:a16="http://schemas.microsoft.com/office/drawing/2014/main" id="{D71B3D3D-15A2-4A81-AB33-244158C957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</a:t>
            </a:r>
          </a:p>
        </p:txBody>
      </p:sp>
      <p:graphicFrame>
        <p:nvGraphicFramePr>
          <p:cNvPr id="35851" name="Group 11">
            <a:extLst>
              <a:ext uri="{FF2B5EF4-FFF2-40B4-BE49-F238E27FC236}">
                <a16:creationId xmlns:a16="http://schemas.microsoft.com/office/drawing/2014/main" id="{DC7AB0A8-7015-49B2-8CF4-5F3F6DBB1598}"/>
              </a:ext>
            </a:extLst>
          </p:cNvPr>
          <p:cNvGraphicFramePr>
            <a:graphicFrameLocks noGrp="1"/>
          </p:cNvGraphicFramePr>
          <p:nvPr/>
        </p:nvGraphicFramePr>
        <p:xfrm>
          <a:off x="76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Kataraktogen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Hemmt die Epithelheilung?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Glaukomauslösend?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Verstärkt eine HSV-Infektion?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Erhöht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das Risiko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einer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Pilzkeratitis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5883" name="Group 43">
            <a:extLst>
              <a:ext uri="{FF2B5EF4-FFF2-40B4-BE49-F238E27FC236}">
                <a16:creationId xmlns:a16="http://schemas.microsoft.com/office/drawing/2014/main" id="{743B38B6-0308-4D95-B1D8-D11F2F4E77EE}"/>
              </a:ext>
            </a:extLst>
          </p:cNvPr>
          <p:cNvGraphicFramePr>
            <a:graphicFrameLocks noGrp="1"/>
          </p:cNvGraphicFramePr>
          <p:nvPr/>
        </p:nvGraphicFramePr>
        <p:xfrm>
          <a:off x="4648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Teuer?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Wirkt es langsam?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Stechen/Brennen?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Verringert das Risiko einer PK-Abstoßung?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Ist ein Generikum erhältlich?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7711" name="Text Box 73">
            <a:extLst>
              <a:ext uri="{FF2B5EF4-FFF2-40B4-BE49-F238E27FC236}">
                <a16:creationId xmlns:a16="http://schemas.microsoft.com/office/drawing/2014/main" id="{B6B48337-B4FB-4AF4-92DB-5F2FEEB902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690688"/>
            <a:ext cx="1619250" cy="366712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…und das Schlechte</a:t>
            </a:r>
          </a:p>
        </p:txBody>
      </p:sp>
      <p:sp>
        <p:nvSpPr>
          <p:cNvPr id="27712" name="Text Box 42">
            <a:extLst>
              <a:ext uri="{FF2B5EF4-FFF2-40B4-BE49-F238E27FC236}">
                <a16:creationId xmlns:a16="http://schemas.microsoft.com/office/drawing/2014/main" id="{42EBD91E-C10F-46B3-A7BD-7D7D085562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76400"/>
            <a:ext cx="41719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Restasis vs. Steroide: Die gute Nachricht…</a:t>
            </a:r>
          </a:p>
        </p:txBody>
      </p:sp>
      <p:sp>
        <p:nvSpPr>
          <p:cNvPr id="27713" name="Slide Number Placeholder 1">
            <a:extLst>
              <a:ext uri="{FF2B5EF4-FFF2-40B4-BE49-F238E27FC236}">
                <a16:creationId xmlns:a16="http://schemas.microsoft.com/office/drawing/2014/main" id="{762BDAF2-5EE7-4BAE-8BDF-DF5744E30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9499DF2-F31E-475A-9558-EC27AE095E5E}" type="slidenum">
              <a:rPr lang="en-US" altLang="en-US"/>
              <a:t>25</a:t>
            </a:fld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FB5F4E-B923-4FEA-BF58-8205D2482D0E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9">
            <a:extLst>
              <a:ext uri="{FF2B5EF4-FFF2-40B4-BE49-F238E27FC236}">
                <a16:creationId xmlns:a16="http://schemas.microsoft.com/office/drawing/2014/main" id="{1F368FA5-EEFB-4316-8FF1-B49DD65A62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A</a:t>
            </a:r>
          </a:p>
        </p:txBody>
      </p:sp>
      <p:graphicFrame>
        <p:nvGraphicFramePr>
          <p:cNvPr id="36875" name="Group 11">
            <a:extLst>
              <a:ext uri="{FF2B5EF4-FFF2-40B4-BE49-F238E27FC236}">
                <a16:creationId xmlns:a16="http://schemas.microsoft.com/office/drawing/2014/main" id="{ACE3495E-713C-4AEB-B06A-6537C82C9AF7}"/>
              </a:ext>
            </a:extLst>
          </p:cNvPr>
          <p:cNvGraphicFramePr>
            <a:graphicFrameLocks noGrp="1"/>
          </p:cNvGraphicFramePr>
          <p:nvPr/>
        </p:nvGraphicFramePr>
        <p:xfrm>
          <a:off x="76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Kataraktogen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Hemmt die Epithelheilung?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Glaukomauslösend?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Verstärkt eine HSV-Infektion?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Erhöht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das Risiko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einer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Pilzkeratitis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6907" name="Group 43">
            <a:extLst>
              <a:ext uri="{FF2B5EF4-FFF2-40B4-BE49-F238E27FC236}">
                <a16:creationId xmlns:a16="http://schemas.microsoft.com/office/drawing/2014/main" id="{1A32EB3A-9B5D-4DDA-B64F-C0CE0D851C3B}"/>
              </a:ext>
            </a:extLst>
          </p:cNvPr>
          <p:cNvGraphicFramePr>
            <a:graphicFrameLocks noGrp="1"/>
          </p:cNvGraphicFramePr>
          <p:nvPr/>
        </p:nvGraphicFramePr>
        <p:xfrm>
          <a:off x="4648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Teuer?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Wirkt es langsam?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Stechen/Brennen?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Verringert das Risiko einer PK-Abstoßung?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Ist ein Generikum erhältlich?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8735" name="Text Box 73">
            <a:extLst>
              <a:ext uri="{FF2B5EF4-FFF2-40B4-BE49-F238E27FC236}">
                <a16:creationId xmlns:a16="http://schemas.microsoft.com/office/drawing/2014/main" id="{E7484D68-EC10-4FCB-B629-57F332861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690688"/>
            <a:ext cx="1619250" cy="366712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…und das Schlechte</a:t>
            </a:r>
          </a:p>
        </p:txBody>
      </p:sp>
      <p:sp>
        <p:nvSpPr>
          <p:cNvPr id="28736" name="Text Box 42">
            <a:extLst>
              <a:ext uri="{FF2B5EF4-FFF2-40B4-BE49-F238E27FC236}">
                <a16:creationId xmlns:a16="http://schemas.microsoft.com/office/drawing/2014/main" id="{2E9D8407-8E37-4F53-80D4-FD2702B577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76400"/>
            <a:ext cx="41719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Restasis vs. Steroide: Die gute Nachricht…</a:t>
            </a:r>
          </a:p>
        </p:txBody>
      </p:sp>
      <p:sp>
        <p:nvSpPr>
          <p:cNvPr id="28737" name="Slide Number Placeholder 1">
            <a:extLst>
              <a:ext uri="{FF2B5EF4-FFF2-40B4-BE49-F238E27FC236}">
                <a16:creationId xmlns:a16="http://schemas.microsoft.com/office/drawing/2014/main" id="{74217AC5-1551-488B-A761-526DD729D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396E1C8-71D0-4CAA-BC2C-DEC9EC25E924}" type="slidenum">
              <a:rPr lang="en-US" altLang="en-US"/>
              <a:t>26</a:t>
            </a:fld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FA90FB-8E67-4F59-ADB3-A329C8866370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9">
            <a:extLst>
              <a:ext uri="{FF2B5EF4-FFF2-40B4-BE49-F238E27FC236}">
                <a16:creationId xmlns:a16="http://schemas.microsoft.com/office/drawing/2014/main" id="{359AF4B2-927B-4D17-92E1-EA9D99EE4A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</a:t>
            </a:r>
          </a:p>
        </p:txBody>
      </p:sp>
      <p:graphicFrame>
        <p:nvGraphicFramePr>
          <p:cNvPr id="37899" name="Group 11">
            <a:extLst>
              <a:ext uri="{FF2B5EF4-FFF2-40B4-BE49-F238E27FC236}">
                <a16:creationId xmlns:a16="http://schemas.microsoft.com/office/drawing/2014/main" id="{D1EEF0E5-197A-4A12-8EF4-1D8A984041AB}"/>
              </a:ext>
            </a:extLst>
          </p:cNvPr>
          <p:cNvGraphicFramePr>
            <a:graphicFrameLocks noGrp="1"/>
          </p:cNvGraphicFramePr>
          <p:nvPr/>
        </p:nvGraphicFramePr>
        <p:xfrm>
          <a:off x="76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Kataraktogen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Hemmt die Epithelheilung?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Glaukomauslösend?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Verstärkt eine HSV-Infektion?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Erhöht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das Risiko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einer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Pilzkeratitis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7931" name="Group 43">
            <a:extLst>
              <a:ext uri="{FF2B5EF4-FFF2-40B4-BE49-F238E27FC236}">
                <a16:creationId xmlns:a16="http://schemas.microsoft.com/office/drawing/2014/main" id="{4B91B224-5411-42D9-8795-361845BC5878}"/>
              </a:ext>
            </a:extLst>
          </p:cNvPr>
          <p:cNvGraphicFramePr>
            <a:graphicFrameLocks noGrp="1"/>
          </p:cNvGraphicFramePr>
          <p:nvPr/>
        </p:nvGraphicFramePr>
        <p:xfrm>
          <a:off x="4648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Teuer?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Wirkt es langsam?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Stechen/Brennen?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Verringert das Risiko einer PK-Abstoßung?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Ist ein Generikum erhältlich?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9759" name="Text Box 73">
            <a:extLst>
              <a:ext uri="{FF2B5EF4-FFF2-40B4-BE49-F238E27FC236}">
                <a16:creationId xmlns:a16="http://schemas.microsoft.com/office/drawing/2014/main" id="{79FAA05D-5A69-4E55-A2A4-757624B65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690688"/>
            <a:ext cx="1619250" cy="366712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…und das Schlechte</a:t>
            </a:r>
          </a:p>
        </p:txBody>
      </p:sp>
      <p:sp>
        <p:nvSpPr>
          <p:cNvPr id="29760" name="Text Box 42">
            <a:extLst>
              <a:ext uri="{FF2B5EF4-FFF2-40B4-BE49-F238E27FC236}">
                <a16:creationId xmlns:a16="http://schemas.microsoft.com/office/drawing/2014/main" id="{3E9650F9-BE9D-43C7-8BBD-15782261E2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76400"/>
            <a:ext cx="41719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Restasis vs. Steroide: Die gute Nachricht…</a:t>
            </a:r>
          </a:p>
        </p:txBody>
      </p:sp>
      <p:sp>
        <p:nvSpPr>
          <p:cNvPr id="29761" name="Slide Number Placeholder 1">
            <a:extLst>
              <a:ext uri="{FF2B5EF4-FFF2-40B4-BE49-F238E27FC236}">
                <a16:creationId xmlns:a16="http://schemas.microsoft.com/office/drawing/2014/main" id="{FF97BD47-9EA4-4C46-A6C9-5AC676195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85476B4-36D5-493E-A17C-807D3A984269}" type="slidenum">
              <a:rPr lang="en-US" altLang="en-US"/>
              <a:t>27</a:t>
            </a:fld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DFDA85-CE29-4407-9125-3E467A0A015D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9">
            <a:extLst>
              <a:ext uri="{FF2B5EF4-FFF2-40B4-BE49-F238E27FC236}">
                <a16:creationId xmlns:a16="http://schemas.microsoft.com/office/drawing/2014/main" id="{CC9AC287-2663-4B14-90F6-9E7AA41CE0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A</a:t>
            </a:r>
          </a:p>
        </p:txBody>
      </p:sp>
      <p:graphicFrame>
        <p:nvGraphicFramePr>
          <p:cNvPr id="38923" name="Group 11">
            <a:extLst>
              <a:ext uri="{FF2B5EF4-FFF2-40B4-BE49-F238E27FC236}">
                <a16:creationId xmlns:a16="http://schemas.microsoft.com/office/drawing/2014/main" id="{3A635B2D-5725-42C2-85DF-45807DF8FC88}"/>
              </a:ext>
            </a:extLst>
          </p:cNvPr>
          <p:cNvGraphicFramePr>
            <a:graphicFrameLocks noGrp="1"/>
          </p:cNvGraphicFramePr>
          <p:nvPr/>
        </p:nvGraphicFramePr>
        <p:xfrm>
          <a:off x="76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Kataraktogen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Hemmt die Epithelheilung?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Glaukomauslösend?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Verstärkt eine HSV-Infektion?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Erhöht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das Risiko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einer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Pilzkeratitis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8955" name="Group 43">
            <a:extLst>
              <a:ext uri="{FF2B5EF4-FFF2-40B4-BE49-F238E27FC236}">
                <a16:creationId xmlns:a16="http://schemas.microsoft.com/office/drawing/2014/main" id="{12263B16-C421-4015-8F05-AE4023E42C34}"/>
              </a:ext>
            </a:extLst>
          </p:cNvPr>
          <p:cNvGraphicFramePr>
            <a:graphicFrameLocks noGrp="1"/>
          </p:cNvGraphicFramePr>
          <p:nvPr/>
        </p:nvGraphicFramePr>
        <p:xfrm>
          <a:off x="4648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Teuer?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Wirkt es langsam?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Stechen/Brennen?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Verringert das Risiko einer PK-Abstoßung?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CCFFCC"/>
                          </a:solidFill>
                          <a:effectLst/>
                          <a:latin typeface="Arial" charset="0"/>
                        </a:rPr>
                        <a:t>Ist ein Generikum erhältlich?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0783" name="Text Box 73">
            <a:extLst>
              <a:ext uri="{FF2B5EF4-FFF2-40B4-BE49-F238E27FC236}">
                <a16:creationId xmlns:a16="http://schemas.microsoft.com/office/drawing/2014/main" id="{E8664ACC-E047-47EA-ABCB-CE2DE1EAB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690688"/>
            <a:ext cx="1619250" cy="366712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…und das Schlechte</a:t>
            </a:r>
          </a:p>
        </p:txBody>
      </p:sp>
      <p:sp>
        <p:nvSpPr>
          <p:cNvPr id="30784" name="Text Box 42">
            <a:extLst>
              <a:ext uri="{FF2B5EF4-FFF2-40B4-BE49-F238E27FC236}">
                <a16:creationId xmlns:a16="http://schemas.microsoft.com/office/drawing/2014/main" id="{26E1B84F-001F-4F09-94B6-C44B60920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76400"/>
            <a:ext cx="41719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Restasis vs. Steroide: Die gute Nachricht…</a:t>
            </a:r>
          </a:p>
        </p:txBody>
      </p:sp>
      <p:sp>
        <p:nvSpPr>
          <p:cNvPr id="30785" name="Slide Number Placeholder 1">
            <a:extLst>
              <a:ext uri="{FF2B5EF4-FFF2-40B4-BE49-F238E27FC236}">
                <a16:creationId xmlns:a16="http://schemas.microsoft.com/office/drawing/2014/main" id="{40A08C0B-EEEF-4224-BAD1-375FA423A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7A50CF1-7570-4153-8987-152223C221A3}" type="slidenum">
              <a:rPr lang="en-US" altLang="en-US"/>
              <a:t>28</a:t>
            </a:fld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7A0FFD-0344-49D5-B806-AFD9BC4E6E36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9">
            <a:extLst>
              <a:ext uri="{FF2B5EF4-FFF2-40B4-BE49-F238E27FC236}">
                <a16:creationId xmlns:a16="http://schemas.microsoft.com/office/drawing/2014/main" id="{65C3994A-2A13-4B75-A59C-BE0429F897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</a:t>
            </a:r>
          </a:p>
        </p:txBody>
      </p:sp>
      <p:graphicFrame>
        <p:nvGraphicFramePr>
          <p:cNvPr id="39947" name="Group 11">
            <a:extLst>
              <a:ext uri="{FF2B5EF4-FFF2-40B4-BE49-F238E27FC236}">
                <a16:creationId xmlns:a16="http://schemas.microsoft.com/office/drawing/2014/main" id="{C3DE6F24-92A9-4192-A348-3D27A094BCA1}"/>
              </a:ext>
            </a:extLst>
          </p:cNvPr>
          <p:cNvGraphicFramePr>
            <a:graphicFrameLocks noGrp="1"/>
          </p:cNvGraphicFramePr>
          <p:nvPr/>
        </p:nvGraphicFramePr>
        <p:xfrm>
          <a:off x="76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Kataraktogen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Hemmt die Epithelheilung?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Glaukomauslösend?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Verstärkt eine HSV-Infektion?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Erhöht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das Risiko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einer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Pilzkeratitis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9979" name="Group 43">
            <a:extLst>
              <a:ext uri="{FF2B5EF4-FFF2-40B4-BE49-F238E27FC236}">
                <a16:creationId xmlns:a16="http://schemas.microsoft.com/office/drawing/2014/main" id="{91D849E9-C8B6-425F-98B7-EB3F09177F46}"/>
              </a:ext>
            </a:extLst>
          </p:cNvPr>
          <p:cNvGraphicFramePr>
            <a:graphicFrameLocks noGrp="1"/>
          </p:cNvGraphicFramePr>
          <p:nvPr/>
        </p:nvGraphicFramePr>
        <p:xfrm>
          <a:off x="4648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Teuer?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Wirkt es langsam?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Stechen/Brennen?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Verringert das Risiko einer PK-Abstoßung?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 ein Generikum erhältlich?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1807" name="Text Box 73">
            <a:extLst>
              <a:ext uri="{FF2B5EF4-FFF2-40B4-BE49-F238E27FC236}">
                <a16:creationId xmlns:a16="http://schemas.microsoft.com/office/drawing/2014/main" id="{A8A3ECE5-A259-4A44-9E45-5477701A0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690688"/>
            <a:ext cx="1619250" cy="366712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…und das Schlechte</a:t>
            </a:r>
          </a:p>
        </p:txBody>
      </p:sp>
      <p:sp>
        <p:nvSpPr>
          <p:cNvPr id="31808" name="Text Box 42">
            <a:extLst>
              <a:ext uri="{FF2B5EF4-FFF2-40B4-BE49-F238E27FC236}">
                <a16:creationId xmlns:a16="http://schemas.microsoft.com/office/drawing/2014/main" id="{27372AD2-7661-4A04-8D32-D5641EB43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76400"/>
            <a:ext cx="41719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Restasis vs. Steroide: Die gute Nachricht…</a:t>
            </a:r>
          </a:p>
        </p:txBody>
      </p:sp>
      <p:sp>
        <p:nvSpPr>
          <p:cNvPr id="31809" name="Slide Number Placeholder 1">
            <a:extLst>
              <a:ext uri="{FF2B5EF4-FFF2-40B4-BE49-F238E27FC236}">
                <a16:creationId xmlns:a16="http://schemas.microsoft.com/office/drawing/2014/main" id="{291F1D3D-40BD-487C-A040-4CA96D1AB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D985E93-1624-4E7C-8742-568700F3C1DB}" type="slidenum">
              <a:rPr lang="en-US" altLang="en-US"/>
              <a:t>29</a:t>
            </a:fld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D5008E-8828-48CC-9A55-694507909619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E23A49E-F5F4-4375-8EB6-73E07FA383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7A4C04A9-EC7B-403F-AB8A-60BB7AD9E7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864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i="1" dirty="0"/>
              <a:t>Was ist </a:t>
            </a:r>
            <a:r>
              <a:rPr lang="en-US" altLang="en-US" sz="1200" dirty="0"/>
              <a:t>Restasis</a:t>
            </a:r>
            <a:r>
              <a:rPr lang="en-US" altLang="en-US" sz="1200" i="1" dirty="0"/>
              <a:t>? </a:t>
            </a:r>
            <a:r>
              <a:rPr lang="en-US" altLang="en-US" sz="1200" dirty="0" err="1">
                <a:solidFill>
                  <a:srgbClr val="0000FF"/>
                </a:solidFill>
              </a:rPr>
              <a:t>Topisches</a:t>
            </a:r>
            <a:r>
              <a:rPr lang="en-US" altLang="en-US" sz="1200" dirty="0">
                <a:solidFill>
                  <a:srgbClr val="0000FF"/>
                </a:solidFill>
              </a:rPr>
              <a:t> Ciclosporin</a:t>
            </a:r>
          </a:p>
          <a:p>
            <a:pPr eaLnBrk="1" hangingPunct="1"/>
            <a:r>
              <a:rPr lang="de-DE" altLang="en-US" sz="1200" i="1" dirty="0"/>
              <a:t>Ganz allgemein gesprochen: Um welche Art von Medikament handelt es sich</a:t>
            </a:r>
            <a:r>
              <a:rPr lang="en-US" altLang="en-US" sz="1200" i="1" dirty="0"/>
              <a:t>? 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5124" name="Rectangle 10">
            <a:extLst>
              <a:ext uri="{FF2B5EF4-FFF2-40B4-BE49-F238E27FC236}">
                <a16:creationId xmlns:a16="http://schemas.microsoft.com/office/drawing/2014/main" id="{75F041E5-76DC-4F17-8CDF-5FDA7A0995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733800"/>
            <a:ext cx="457200" cy="1905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5" name="Slide Number Placeholder 1">
            <a:extLst>
              <a:ext uri="{FF2B5EF4-FFF2-40B4-BE49-F238E27FC236}">
                <a16:creationId xmlns:a16="http://schemas.microsoft.com/office/drawing/2014/main" id="{481244AA-783F-490D-9B4D-49226C189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02B9821-AE43-4C67-AAE3-546ACECF1FEE}" type="slidenum">
              <a:rPr lang="en-US" altLang="en-US"/>
              <a:t>3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3E3731-A45B-4A2F-963B-9465FDAA8A66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9">
            <a:extLst>
              <a:ext uri="{FF2B5EF4-FFF2-40B4-BE49-F238E27FC236}">
                <a16:creationId xmlns:a16="http://schemas.microsoft.com/office/drawing/2014/main" id="{B1795F15-7418-41FF-86E9-F27DF1CC3D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A</a:t>
            </a:r>
          </a:p>
        </p:txBody>
      </p:sp>
      <p:graphicFrame>
        <p:nvGraphicFramePr>
          <p:cNvPr id="40971" name="Group 11">
            <a:extLst>
              <a:ext uri="{FF2B5EF4-FFF2-40B4-BE49-F238E27FC236}">
                <a16:creationId xmlns:a16="http://schemas.microsoft.com/office/drawing/2014/main" id="{C80386AD-4D6F-401A-B1FB-A887BBCE88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313252"/>
              </p:ext>
            </p:extLst>
          </p:nvPr>
        </p:nvGraphicFramePr>
        <p:xfrm>
          <a:off x="76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Kataraktogen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Hemmt die Epithelheilung?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Glaukomauslösend?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Verstärkt eine HSV-Infektion?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Erhöht das Risiko einer Pilzkeratitis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41003" name="Group 43">
            <a:extLst>
              <a:ext uri="{FF2B5EF4-FFF2-40B4-BE49-F238E27FC236}">
                <a16:creationId xmlns:a16="http://schemas.microsoft.com/office/drawing/2014/main" id="{E5BEEC88-912A-4A4E-85BB-4B3D51037EC4}"/>
              </a:ext>
            </a:extLst>
          </p:cNvPr>
          <p:cNvGraphicFramePr>
            <a:graphicFrameLocks noGrp="1"/>
          </p:cNvGraphicFramePr>
          <p:nvPr/>
        </p:nvGraphicFramePr>
        <p:xfrm>
          <a:off x="4648200" y="2209800"/>
          <a:ext cx="4267200" cy="406400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Prednisolonacetat 1 %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Restasis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Teuer?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Wirkt es langsam?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Stechen/Brennen?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Verringert das Risiko einer PK-Abstoßung?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 ein Generikum erhältlich?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2831" name="Text Box 73">
            <a:extLst>
              <a:ext uri="{FF2B5EF4-FFF2-40B4-BE49-F238E27FC236}">
                <a16:creationId xmlns:a16="http://schemas.microsoft.com/office/drawing/2014/main" id="{CFD02412-6014-42A3-856F-610150DAB4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690688"/>
            <a:ext cx="1619250" cy="366712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…und das Schlechte</a:t>
            </a:r>
          </a:p>
        </p:txBody>
      </p:sp>
      <p:sp>
        <p:nvSpPr>
          <p:cNvPr id="32832" name="Text Box 42">
            <a:extLst>
              <a:ext uri="{FF2B5EF4-FFF2-40B4-BE49-F238E27FC236}">
                <a16:creationId xmlns:a16="http://schemas.microsoft.com/office/drawing/2014/main" id="{44E3EBDC-3D40-4F1B-A82B-9251448887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76400"/>
            <a:ext cx="41719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chemeClr val="bg1"/>
                </a:solidFill>
              </a:rPr>
              <a:t>Restasis vs. Steroide: Die gute Nachricht…</a:t>
            </a:r>
          </a:p>
        </p:txBody>
      </p:sp>
      <p:sp>
        <p:nvSpPr>
          <p:cNvPr id="32833" name="Slide Number Placeholder 1">
            <a:extLst>
              <a:ext uri="{FF2B5EF4-FFF2-40B4-BE49-F238E27FC236}">
                <a16:creationId xmlns:a16="http://schemas.microsoft.com/office/drawing/2014/main" id="{E7697845-2983-44D2-8713-58DD6A3EB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3B2C48-3F57-4693-8194-128793617017}" type="slidenum">
              <a:rPr lang="en-US" altLang="en-US"/>
              <a:t>30</a:t>
            </a:fld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339D27-2F90-49CF-9B49-FC74E949B003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4B2A382-F878-40C0-ABE7-29BDCF42FB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6148" name="Rectangle 8">
            <a:extLst>
              <a:ext uri="{FF2B5EF4-FFF2-40B4-BE49-F238E27FC236}">
                <a16:creationId xmlns:a16="http://schemas.microsoft.com/office/drawing/2014/main" id="{0EB4E2F5-C402-4626-ADB8-245809987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733800"/>
            <a:ext cx="381000" cy="1905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9" name="Slide Number Placeholder 1">
            <a:extLst>
              <a:ext uri="{FF2B5EF4-FFF2-40B4-BE49-F238E27FC236}">
                <a16:creationId xmlns:a16="http://schemas.microsoft.com/office/drawing/2014/main" id="{5FA7F022-59E8-46E4-879A-463B4B254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9CDB4F3-FA17-49D6-9067-051521489705}" type="slidenum">
              <a:rPr lang="en-US" altLang="en-US"/>
              <a:t>4</a:t>
            </a:fld>
            <a:endParaRPr lang="en-US" altLang="en-US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EF327443-524C-45AE-9A29-0F3C0942C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143000"/>
            <a:ext cx="82296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i="1" kern="0" dirty="0"/>
              <a:t>Was ist </a:t>
            </a:r>
            <a:r>
              <a:rPr lang="en-US" altLang="en-US" sz="1200" kern="0" dirty="0"/>
              <a:t>Restasis</a:t>
            </a:r>
            <a:r>
              <a:rPr lang="en-US" altLang="en-US" sz="1200" i="1" kern="0" dirty="0"/>
              <a:t>? </a:t>
            </a:r>
            <a:r>
              <a:rPr lang="en-US" altLang="en-US" sz="1200" kern="0" dirty="0" err="1">
                <a:solidFill>
                  <a:srgbClr val="0000FF"/>
                </a:solidFill>
              </a:rPr>
              <a:t>Topisches</a:t>
            </a:r>
            <a:r>
              <a:rPr lang="en-US" altLang="en-US" sz="1200" kern="0" dirty="0">
                <a:solidFill>
                  <a:srgbClr val="0000FF"/>
                </a:solidFill>
              </a:rPr>
              <a:t> Ciclosporin</a:t>
            </a:r>
          </a:p>
          <a:p>
            <a:pPr eaLnBrk="1" hangingPunct="1"/>
            <a:r>
              <a:rPr lang="en-US" altLang="en-US" sz="1200" i="1" kern="0" dirty="0"/>
              <a:t>Ganz allgemein gesprochen: Um welche Art von Medikament handelt es </a:t>
            </a:r>
            <a:r>
              <a:rPr lang="en-US" altLang="en-US" sz="1200" i="1" kern="0" dirty="0" err="1"/>
              <a:t>sich</a:t>
            </a:r>
            <a:r>
              <a:rPr lang="en-US" altLang="en-US" sz="1200" i="1" kern="0" dirty="0"/>
              <a:t>?  </a:t>
            </a:r>
            <a:r>
              <a:rPr lang="en-US" altLang="en-US" sz="1200" kern="0" dirty="0">
                <a:solidFill>
                  <a:srgbClr val="0000FF"/>
                </a:solidFill>
              </a:rPr>
              <a:t>Ein </a:t>
            </a:r>
            <a:r>
              <a:rPr lang="en-US" altLang="en-US" sz="1200" kern="0" dirty="0" err="1">
                <a:solidFill>
                  <a:srgbClr val="0000FF"/>
                </a:solidFill>
              </a:rPr>
              <a:t>immunmodulierendes</a:t>
            </a:r>
            <a:r>
              <a:rPr lang="en-US" altLang="en-US" sz="1200" kern="0" dirty="0">
                <a:solidFill>
                  <a:srgbClr val="0000FF"/>
                </a:solidFill>
              </a:rPr>
              <a:t> Medikament</a:t>
            </a:r>
            <a:endParaRPr lang="en-US" altLang="en-US" sz="2800" kern="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88C7AC-19A7-48DD-8149-4E1271FBF827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31017C2D-B477-4385-8559-D934B20F6B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D7AE3517-CBF2-4A78-B39D-1EA54750A7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864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i="1" dirty="0"/>
              <a:t>Was ist </a:t>
            </a:r>
            <a:r>
              <a:rPr lang="en-US" altLang="en-US" sz="1200" dirty="0"/>
              <a:t>Restasis</a:t>
            </a:r>
            <a:r>
              <a:rPr lang="en-US" altLang="en-US" sz="1200" i="1" dirty="0"/>
              <a:t>? </a:t>
            </a:r>
            <a:r>
              <a:rPr lang="en-US" altLang="en-US" sz="1200" dirty="0" err="1">
                <a:solidFill>
                  <a:srgbClr val="0000FF"/>
                </a:solidFill>
              </a:rPr>
              <a:t>Topisches</a:t>
            </a:r>
            <a:r>
              <a:rPr lang="en-US" altLang="en-US" sz="1200" dirty="0">
                <a:solidFill>
                  <a:srgbClr val="0000FF"/>
                </a:solidFill>
              </a:rPr>
              <a:t> Ciclosporin</a:t>
            </a:r>
          </a:p>
          <a:p>
            <a:pPr eaLnBrk="1" hangingPunct="1"/>
            <a:r>
              <a:rPr lang="en-US" altLang="en-US" sz="1200" i="1" dirty="0"/>
              <a:t>Ganz allgemein gesprochen: Um welche Art von Medikament handelt es sich? Welche Wirkung hat es? </a:t>
            </a:r>
            <a:r>
              <a:rPr lang="en-US" altLang="en-US" sz="1200" dirty="0">
                <a:solidFill>
                  <a:srgbClr val="0000FF"/>
                </a:solidFill>
              </a:rPr>
              <a:t>Ein immunmodulierendes Medikament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7172" name="Rectangle 8">
            <a:extLst>
              <a:ext uri="{FF2B5EF4-FFF2-40B4-BE49-F238E27FC236}">
                <a16:creationId xmlns:a16="http://schemas.microsoft.com/office/drawing/2014/main" id="{F016E33D-40B3-4AE0-9CD5-0AD14D807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733800"/>
            <a:ext cx="381000" cy="1905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3" name="Slide Number Placeholder 1">
            <a:extLst>
              <a:ext uri="{FF2B5EF4-FFF2-40B4-BE49-F238E27FC236}">
                <a16:creationId xmlns:a16="http://schemas.microsoft.com/office/drawing/2014/main" id="{D1BBC928-67A1-4703-A788-5DC10E20E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126CE11-7D46-464A-8BC9-5B18DA778232}" type="slidenum">
              <a:rPr lang="en-US" altLang="en-US"/>
              <a:t>5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AE3C99-E6E5-419B-B1CC-79683D543E4D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7226A343-6068-4829-93C9-2BDC520F55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A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3CDC96A5-B323-44D0-9548-07E31A6463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864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i="1" dirty="0"/>
              <a:t>Was ist </a:t>
            </a:r>
            <a:r>
              <a:rPr lang="en-US" altLang="en-US" sz="1200" dirty="0"/>
              <a:t>Restasis</a:t>
            </a:r>
            <a:r>
              <a:rPr lang="en-US" altLang="en-US" sz="1200" i="1" dirty="0"/>
              <a:t>? </a:t>
            </a:r>
            <a:r>
              <a:rPr lang="en-US" altLang="en-US" sz="1200" dirty="0" err="1">
                <a:solidFill>
                  <a:srgbClr val="0000FF"/>
                </a:solidFill>
              </a:rPr>
              <a:t>Topisches</a:t>
            </a:r>
            <a:r>
              <a:rPr lang="en-US" altLang="en-US" sz="1200" dirty="0">
                <a:solidFill>
                  <a:srgbClr val="0000FF"/>
                </a:solidFill>
              </a:rPr>
              <a:t> Ciclosporin</a:t>
            </a:r>
          </a:p>
          <a:p>
            <a:pPr eaLnBrk="1" hangingPunct="1"/>
            <a:r>
              <a:rPr lang="en-US" altLang="en-US" sz="1200" i="1" dirty="0"/>
              <a:t>Ganz allgemein gesprochen: Um welche Art von Medikament handelt es sich? Welche Wirkung hat es? </a:t>
            </a:r>
            <a:r>
              <a:rPr lang="en-US" altLang="en-US" sz="1200" dirty="0">
                <a:solidFill>
                  <a:srgbClr val="0000FF"/>
                </a:solidFill>
              </a:rPr>
              <a:t>Ein immunmodulierendes Medikament. Es hemmt T-Zell-vermittelte Entzündungen.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8196" name="Rectangle 8">
            <a:extLst>
              <a:ext uri="{FF2B5EF4-FFF2-40B4-BE49-F238E27FC236}">
                <a16:creationId xmlns:a16="http://schemas.microsoft.com/office/drawing/2014/main" id="{BB251200-3403-445C-A97F-C54661C85C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733800"/>
            <a:ext cx="381000" cy="1905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7" name="Slide Number Placeholder 1">
            <a:extLst>
              <a:ext uri="{FF2B5EF4-FFF2-40B4-BE49-F238E27FC236}">
                <a16:creationId xmlns:a16="http://schemas.microsoft.com/office/drawing/2014/main" id="{D52DE340-3F79-4820-B958-3FD6017DF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F627DEF-1076-4358-A490-1886B1EBEDEC}" type="slidenum">
              <a:rPr lang="en-US" altLang="en-US"/>
              <a:t>6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459826-A18E-465B-8054-59B9075539ED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8877A2AF-C2BB-459F-A644-D70EBB7CBF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6786D2AB-5AE4-49B9-AAE9-12976DEC7B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864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i="1" dirty="0"/>
              <a:t>Was ist </a:t>
            </a:r>
            <a:r>
              <a:rPr lang="en-US" altLang="en-US" sz="1200" dirty="0"/>
              <a:t>Restasis</a:t>
            </a:r>
            <a:r>
              <a:rPr lang="en-US" altLang="en-US" sz="1200" i="1" dirty="0"/>
              <a:t>? </a:t>
            </a:r>
            <a:r>
              <a:rPr lang="en-US" altLang="en-US" sz="1200" dirty="0" err="1">
                <a:solidFill>
                  <a:srgbClr val="0000FF"/>
                </a:solidFill>
              </a:rPr>
              <a:t>Topisches</a:t>
            </a:r>
            <a:r>
              <a:rPr lang="en-US" altLang="en-US" sz="1200" dirty="0">
                <a:solidFill>
                  <a:srgbClr val="0000FF"/>
                </a:solidFill>
              </a:rPr>
              <a:t> Ciclosporin</a:t>
            </a:r>
          </a:p>
          <a:p>
            <a:pPr eaLnBrk="1" hangingPunct="1"/>
            <a:r>
              <a:rPr lang="en-US" altLang="en-US" sz="1200" i="1" dirty="0"/>
              <a:t>Ganz allgemein gesprochen: Um welche Art von Medikament handelt es sich? Welche Wirkung hat es? </a:t>
            </a:r>
            <a:r>
              <a:rPr lang="en-US" altLang="en-US" sz="1200" dirty="0">
                <a:solidFill>
                  <a:srgbClr val="0000FF"/>
                </a:solidFill>
              </a:rPr>
              <a:t>Ein immunmodulierendes Medikament. Es hemmt T-Zell-vermittelte Entzündungen.</a:t>
            </a:r>
          </a:p>
          <a:p>
            <a:pPr eaLnBrk="1" hangingPunct="1"/>
            <a:r>
              <a:rPr lang="en-US" altLang="en-US" sz="1200" i="1" dirty="0"/>
              <a:t>Wie lange dauert es, bis es wirkt?</a:t>
            </a:r>
            <a:r>
              <a:rPr lang="en-US" altLang="en-US" sz="1200" dirty="0"/>
              <a:t> 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9220" name="Rectangle 8">
            <a:extLst>
              <a:ext uri="{FF2B5EF4-FFF2-40B4-BE49-F238E27FC236}">
                <a16:creationId xmlns:a16="http://schemas.microsoft.com/office/drawing/2014/main" id="{E36F0BCC-B3C6-4069-86F2-78A9F140E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181600"/>
            <a:ext cx="381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1" name="Slide Number Placeholder 1">
            <a:extLst>
              <a:ext uri="{FF2B5EF4-FFF2-40B4-BE49-F238E27FC236}">
                <a16:creationId xmlns:a16="http://schemas.microsoft.com/office/drawing/2014/main" id="{1A95D47F-CDD7-489B-85FB-73F9BC0BF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D6F3BDD-9560-4E4D-9DDE-00BF1B16030E}" type="slidenum">
              <a:rPr lang="en-US" altLang="en-US"/>
              <a:t>7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E66F1E-AD0B-4F7A-8A48-93E5509EA081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DACE6145-390C-4209-AE57-F81FD15379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A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8E1345E9-3DD3-4F91-85B9-B78B7BDC88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864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i="1" dirty="0"/>
              <a:t>Was ist </a:t>
            </a:r>
            <a:r>
              <a:rPr lang="en-US" altLang="en-US" sz="1200" dirty="0"/>
              <a:t>Restasis</a:t>
            </a:r>
            <a:r>
              <a:rPr lang="en-US" altLang="en-US" sz="1200" i="1" dirty="0"/>
              <a:t>? </a:t>
            </a:r>
            <a:r>
              <a:rPr lang="en-US" altLang="en-US" sz="1200" dirty="0" err="1">
                <a:solidFill>
                  <a:srgbClr val="0000FF"/>
                </a:solidFill>
              </a:rPr>
              <a:t>Topisches</a:t>
            </a:r>
            <a:r>
              <a:rPr lang="en-US" altLang="en-US" sz="1200" dirty="0">
                <a:solidFill>
                  <a:srgbClr val="0000FF"/>
                </a:solidFill>
              </a:rPr>
              <a:t> Ciclosporin</a:t>
            </a:r>
          </a:p>
          <a:p>
            <a:pPr eaLnBrk="1" hangingPunct="1"/>
            <a:r>
              <a:rPr lang="de-DE" altLang="en-US" sz="1200" i="1" dirty="0"/>
              <a:t>Ganz allgemein gesprochen: Um welche Art von Medikament handelt es sich</a:t>
            </a:r>
            <a:r>
              <a:rPr lang="en-US" altLang="en-US" sz="1200" i="1" dirty="0"/>
              <a:t>? Welche Wirkung hat es? </a:t>
            </a:r>
            <a:r>
              <a:rPr lang="en-US" altLang="en-US" sz="1200" dirty="0">
                <a:solidFill>
                  <a:srgbClr val="0000FF"/>
                </a:solidFill>
              </a:rPr>
              <a:t>Ein immunmodulierendes Medikament. Es hemmt T-Zell-vermittelte Entzündungen.</a:t>
            </a:r>
          </a:p>
          <a:p>
            <a:pPr eaLnBrk="1" hangingPunct="1"/>
            <a:r>
              <a:rPr lang="en-US" altLang="en-US" sz="1200" i="1" dirty="0"/>
              <a:t>Wie lange dauert es, bis es wirkt? </a:t>
            </a:r>
            <a:r>
              <a:rPr lang="en-US" altLang="en-US" sz="1200" dirty="0">
                <a:solidFill>
                  <a:srgbClr val="0000FF"/>
                </a:solidFill>
              </a:rPr>
              <a:t>Mindestens 3 Monate (oft 6 Monate bis zur vollen Wirkung)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10244" name="Rectangle 8">
            <a:extLst>
              <a:ext uri="{FF2B5EF4-FFF2-40B4-BE49-F238E27FC236}">
                <a16:creationId xmlns:a16="http://schemas.microsoft.com/office/drawing/2014/main" id="{0475C1A9-1837-4297-B5E7-378869631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181600"/>
            <a:ext cx="3810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45" name="Slide Number Placeholder 1">
            <a:extLst>
              <a:ext uri="{FF2B5EF4-FFF2-40B4-BE49-F238E27FC236}">
                <a16:creationId xmlns:a16="http://schemas.microsoft.com/office/drawing/2014/main" id="{A609FED1-6028-40A4-A33B-9D5094B71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6A50F8B-C34F-4CAB-AE5F-C1356F9B984B}" type="slidenum">
              <a:rPr lang="en-US" altLang="en-US"/>
              <a:t>8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AD4165-353F-4A31-98B0-16D147C3AEEF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D1E3ECDD-2CF9-4983-89BD-47D7F6F15A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1D78E795-760B-4532-B9C2-D1F5744A42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864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i="1" dirty="0"/>
              <a:t>Was ist </a:t>
            </a:r>
            <a:r>
              <a:rPr lang="en-US" altLang="en-US" sz="1200" dirty="0"/>
              <a:t>Restasis</a:t>
            </a:r>
            <a:r>
              <a:rPr lang="en-US" altLang="en-US" sz="1200" i="1" dirty="0"/>
              <a:t>? </a:t>
            </a:r>
            <a:r>
              <a:rPr lang="en-US" altLang="en-US" sz="1200" dirty="0" err="1">
                <a:solidFill>
                  <a:srgbClr val="0000FF"/>
                </a:solidFill>
              </a:rPr>
              <a:t>Topisches</a:t>
            </a:r>
            <a:r>
              <a:rPr lang="en-US" altLang="en-US" sz="1200" dirty="0">
                <a:solidFill>
                  <a:srgbClr val="0000FF"/>
                </a:solidFill>
              </a:rPr>
              <a:t> Ciclosporin</a:t>
            </a:r>
          </a:p>
          <a:p>
            <a:pPr eaLnBrk="1" hangingPunct="1"/>
            <a:r>
              <a:rPr lang="de-DE" altLang="en-US" sz="1200" i="1" dirty="0"/>
              <a:t>Ganz allgemein gesprochen: Um welche Art von Medikament handelt es sich</a:t>
            </a:r>
            <a:r>
              <a:rPr lang="en-US" altLang="en-US" sz="1200" i="1" dirty="0"/>
              <a:t>? Welche Wirkung hat es? </a:t>
            </a:r>
            <a:r>
              <a:rPr lang="en-US" altLang="en-US" sz="1200" dirty="0">
                <a:solidFill>
                  <a:srgbClr val="0000FF"/>
                </a:solidFill>
              </a:rPr>
              <a:t>Ein immunmodulierendes Medikament. Es hemmt T-Zell-vermittelte Entzündungen.</a:t>
            </a:r>
          </a:p>
          <a:p>
            <a:pPr eaLnBrk="1" hangingPunct="1"/>
            <a:r>
              <a:rPr lang="en-US" altLang="en-US" sz="1200" i="1" dirty="0"/>
              <a:t>Wie lange dauert es, bis es wirkt? </a:t>
            </a:r>
            <a:r>
              <a:rPr lang="en-US" altLang="en-US" sz="1200" dirty="0">
                <a:solidFill>
                  <a:srgbClr val="0000FF"/>
                </a:solidFill>
              </a:rPr>
              <a:t>Mindestens 3 Monate (oft 6 Monate bis zur vollen Wirkung)</a:t>
            </a:r>
          </a:p>
          <a:p>
            <a:pPr eaLnBrk="1" hangingPunct="1"/>
            <a:r>
              <a:rPr lang="en-US" altLang="en-US" sz="1200" i="1" dirty="0"/>
              <a:t>Warum dauert es so lange? </a:t>
            </a:r>
            <a:r>
              <a:rPr lang="en-US" altLang="en-US" sz="1200" dirty="0"/>
              <a:t>                                         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11268" name="Slide Number Placeholder 1">
            <a:extLst>
              <a:ext uri="{FF2B5EF4-FFF2-40B4-BE49-F238E27FC236}">
                <a16:creationId xmlns:a16="http://schemas.microsoft.com/office/drawing/2014/main" id="{645265D1-95A1-41D2-8B46-E6379F6E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DE500AD-E32B-48C6-9414-073020E36389}" type="slidenum">
              <a:rPr lang="en-US" altLang="en-US"/>
              <a:t>9</a:t>
            </a:fld>
            <a:endParaRPr lang="en-US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27E63E-B64B-4BAA-828E-1FEE3E803209}"/>
              </a:ext>
            </a:extLst>
          </p:cNvPr>
          <p:cNvSpPr txBox="1"/>
          <p:nvPr/>
        </p:nvSpPr>
        <p:spPr>
          <a:xfrm>
            <a:off x="3952279" y="275751"/>
            <a:ext cx="1239442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Restasis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0</TotalTime>
  <Words>1661</Words>
  <Application>Microsoft Office PowerPoint</Application>
  <PresentationFormat>Bildschirmpräsentation (4:3)</PresentationFormat>
  <Paragraphs>674</Paragraphs>
  <Slides>30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30</vt:i4>
      </vt:variant>
    </vt:vector>
  </HeadingPairs>
  <TitlesOfParts>
    <vt:vector size="34" baseType="lpstr">
      <vt:lpstr>Arial</vt:lpstr>
      <vt:lpstr>Calibri</vt:lpstr>
      <vt:lpstr>Wingdings</vt:lpstr>
      <vt:lpstr>Network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</vt:vector>
  </TitlesOfParts>
  <Company>LSU Health Sciences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</dc:title>
  <dc:creator>Steven Flynn</dc:creator>
  <cp:keywords>, docId:AB815FC0D0829EB6EC0D78B88266659B</cp:keywords>
  <cp:lastModifiedBy>Assaf Abdelrahman</cp:lastModifiedBy>
  <cp:revision>15</cp:revision>
  <dcterms:created xsi:type="dcterms:W3CDTF">2008-09-18T16:20:15Z</dcterms:created>
  <dcterms:modified xsi:type="dcterms:W3CDTF">2026-07-23T08:43:53Z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a375977-6a8b-49f8-8232-e8eaac98c745_Enabled">
    <vt:lpwstr>true</vt:lpwstr>
  </property>
  <property fmtid="{D5CDD505-2E9C-101B-9397-08002B2CF9AE}" pid="3" name="MSIP_Label_da375977-6a8b-49f8-8232-e8eaac98c745_SetDate">
    <vt:lpwstr>2026-07-15T05:58:54Z</vt:lpwstr>
  </property>
  <property fmtid="{D5CDD505-2E9C-101B-9397-08002B2CF9AE}" pid="4" name="MSIP_Label_da375977-6a8b-49f8-8232-e8eaac98c745_Method">
    <vt:lpwstr>Standard</vt:lpwstr>
  </property>
  <property fmtid="{D5CDD505-2E9C-101B-9397-08002B2CF9AE}" pid="5" name="MSIP_Label_da375977-6a8b-49f8-8232-e8eaac98c745_Name">
    <vt:lpwstr>Intern</vt:lpwstr>
  </property>
  <property fmtid="{D5CDD505-2E9C-101B-9397-08002B2CF9AE}" pid="6" name="MSIP_Label_da375977-6a8b-49f8-8232-e8eaac98c745_SiteId">
    <vt:lpwstr>f3391131-35b6-4b9b-a8e1-f1c8b620c044</vt:lpwstr>
  </property>
  <property fmtid="{D5CDD505-2E9C-101B-9397-08002B2CF9AE}" pid="7" name="MSIP_Label_da375977-6a8b-49f8-8232-e8eaac98c745_ActionId">
    <vt:lpwstr>76f85ee6-c271-4357-a80a-2fbb45b5c286</vt:lpwstr>
  </property>
  <property fmtid="{D5CDD505-2E9C-101B-9397-08002B2CF9AE}" pid="8" name="MSIP_Label_da375977-6a8b-49f8-8232-e8eaac98c745_ContentBits">
    <vt:lpwstr>0</vt:lpwstr>
  </property>
  <property fmtid="{D5CDD505-2E9C-101B-9397-08002B2CF9AE}" pid="9" name="MSIP_Label_da375977-6a8b-49f8-8232-e8eaac98c745_Tag">
    <vt:lpwstr>10, 3, 0, 1</vt:lpwstr>
  </property>
</Properties>
</file>